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Geist"/>
      <p:regular r:id="rId13"/>
    </p:embeddedFont>
    <p:embeddedFont>
      <p:font typeface="Geist"/>
      <p:regular r:id="rId14"/>
    </p:embeddedFont>
    <p:embeddedFont>
      <p:font typeface="Geist"/>
      <p:regular r:id="rId15"/>
    </p:embeddedFont>
    <p:embeddedFont>
      <p:font typeface="Geist"/>
      <p:regular r:id="rId16"/>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2-1.png>
</file>

<file path=ppt/media/image-3-1.png>
</file>

<file path=ppt/media/image-3-2.png>
</file>

<file path=ppt/media/image-3-3.png>
</file>

<file path=ppt/media/image-3-4.png>
</file>

<file path=ppt/media/image-3-5.png>
</file>

<file path=ppt/media/image-3-6.png>
</file>

<file path=ppt/media/image-4-1.png>
</file>

<file path=ppt/media/image-5-1.png>
</file>

<file path=ppt/media/image-5-2.png>
</file>

<file path=ppt/media/image-5-3.png>
</file>

<file path=ppt/media/image-5-4.png>
</file>

<file path=ppt/media/image-6-1.png>
</file>

<file path=ppt/media/image-6-2.png>
</file>

<file path=ppt/media/image-6-3.png>
</file>

<file path=ppt/media/image-6-4.png>
</file>

<file path=ppt/media/image-6-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7" Type="http://schemas.openxmlformats.org/officeDocument/2006/relationships/slideLayout" Target="../slideLayouts/slideLayout4.xml"/><Relationship Id="rId8"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80000"/>
            </a:srgbClr>
          </a:solidFill>
          <a:ln/>
        </p:spPr>
      </p:sp>
      <p:sp>
        <p:nvSpPr>
          <p:cNvPr id="4" name="Text 1"/>
          <p:cNvSpPr/>
          <p:nvPr/>
        </p:nvSpPr>
        <p:spPr>
          <a:xfrm>
            <a:off x="864037" y="3046928"/>
            <a:ext cx="10066973" cy="802362"/>
          </a:xfrm>
          <a:prstGeom prst="rect">
            <a:avLst/>
          </a:prstGeom>
          <a:noFill/>
          <a:ln/>
        </p:spPr>
        <p:txBody>
          <a:bodyPr wrap="none" lIns="0" tIns="0" rIns="0" bIns="0" rtlCol="0" anchor="t"/>
          <a:lstStyle/>
          <a:p>
            <a:pPr algn="l" indent="0" marL="0">
              <a:lnSpc>
                <a:spcPts val="6300"/>
              </a:lnSpc>
              <a:buNone/>
            </a:pPr>
            <a:r>
              <a:rPr lang="en-US" sz="4850" b="1" dirty="0">
                <a:solidFill>
                  <a:srgbClr val="F2F5FA"/>
                </a:solidFill>
                <a:latin typeface="Geist Bold" pitchFamily="34" charset="0"/>
                <a:ea typeface="Geist Bold" pitchFamily="34" charset="-122"/>
                <a:cs typeface="Geist Bold" pitchFamily="34" charset="-120"/>
              </a:rPr>
              <a:t>Dialogs and Iframes in Playwright</a:t>
            </a:r>
            <a:endParaRPr lang="en-US" sz="4850" dirty="0"/>
          </a:p>
        </p:txBody>
      </p:sp>
      <p:sp>
        <p:nvSpPr>
          <p:cNvPr id="5" name="Text 2"/>
          <p:cNvSpPr/>
          <p:nvPr/>
        </p:nvSpPr>
        <p:spPr>
          <a:xfrm>
            <a:off x="864037" y="4219575"/>
            <a:ext cx="12902327" cy="962978"/>
          </a:xfrm>
          <a:prstGeom prst="rect">
            <a:avLst/>
          </a:prstGeom>
          <a:noFill/>
          <a:ln/>
        </p:spPr>
        <p:txBody>
          <a:bodyPr wrap="square" lIns="0" tIns="0" rIns="0" bIns="0" rtlCol="0" anchor="t"/>
          <a:lstStyle/>
          <a:p>
            <a:pPr algn="l" indent="0" marL="0">
              <a:lnSpc>
                <a:spcPts val="2500"/>
              </a:lnSpc>
              <a:buNone/>
            </a:pPr>
            <a:r>
              <a:rPr lang="en-US" sz="1900" dirty="0">
                <a:solidFill>
                  <a:srgbClr val="EBEDF0"/>
                </a:solidFill>
                <a:latin typeface="Geist" pitchFamily="34" charset="0"/>
                <a:ea typeface="Geist" pitchFamily="34" charset="-122"/>
                <a:cs typeface="Geist" pitchFamily="34" charset="-120"/>
              </a:rPr>
              <a:t>Master the essential techniques for handling JavaScript dialogs and iframe interactions in your Playwright automation tests. These fundamental skills will elevate your test automation capabilities and ensure robust handling of complex web applications.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81871" y="535781"/>
            <a:ext cx="8141613" cy="633174"/>
          </a:xfrm>
          <a:prstGeom prst="rect">
            <a:avLst/>
          </a:prstGeom>
          <a:noFill/>
          <a:ln/>
        </p:spPr>
        <p:txBody>
          <a:bodyPr wrap="none" lIns="0" tIns="0" rIns="0" bIns="0" rtlCol="0" anchor="t"/>
          <a:lstStyle/>
          <a:p>
            <a:pPr algn="l" indent="0" marL="0">
              <a:lnSpc>
                <a:spcPts val="4950"/>
              </a:lnSpc>
              <a:buNone/>
            </a:pPr>
            <a:r>
              <a:rPr lang="en-US" sz="3800" b="1" dirty="0">
                <a:solidFill>
                  <a:srgbClr val="F2F5FA"/>
                </a:solidFill>
                <a:latin typeface="Geist Bold" pitchFamily="34" charset="0"/>
                <a:ea typeface="Geist Bold" pitchFamily="34" charset="-122"/>
                <a:cs typeface="Geist Bold" pitchFamily="34" charset="-120"/>
              </a:rPr>
              <a:t>Understanding JavaScript Dialogs</a:t>
            </a:r>
            <a:endParaRPr lang="en-US" sz="3800" dirty="0"/>
          </a:p>
        </p:txBody>
      </p:sp>
      <p:sp>
        <p:nvSpPr>
          <p:cNvPr id="3" name="Text 1"/>
          <p:cNvSpPr/>
          <p:nvPr/>
        </p:nvSpPr>
        <p:spPr>
          <a:xfrm>
            <a:off x="681871" y="1636395"/>
            <a:ext cx="7769781" cy="759381"/>
          </a:xfrm>
          <a:prstGeom prst="rect">
            <a:avLst/>
          </a:prstGeom>
          <a:noFill/>
          <a:ln/>
        </p:spPr>
        <p:txBody>
          <a:bodyPr wrap="square" lIns="0" tIns="0" rIns="0" bIns="0" rtlCol="0" anchor="t"/>
          <a:lstStyle/>
          <a:p>
            <a:pPr algn="l" indent="0" marL="0">
              <a:lnSpc>
                <a:spcPts val="1950"/>
              </a:lnSpc>
              <a:buNone/>
            </a:pPr>
            <a:r>
              <a:rPr lang="en-US" sz="1500" dirty="0">
                <a:solidFill>
                  <a:srgbClr val="EBEDF0"/>
                </a:solidFill>
                <a:latin typeface="Geist" pitchFamily="34" charset="0"/>
                <a:ea typeface="Geist" pitchFamily="34" charset="-122"/>
                <a:cs typeface="Geist" pitchFamily="34" charset="-120"/>
              </a:rPr>
              <a:t>JavaScript dialogs are pop-up windows that interrupt the normal flow of a web page to interact with users. By default, Playwright automatically dismisses these dialogs, but you can take control by registering dialog handlers before triggering actions.</a:t>
            </a:r>
            <a:endParaRPr lang="en-US" sz="1500" dirty="0"/>
          </a:p>
        </p:txBody>
      </p:sp>
      <p:sp>
        <p:nvSpPr>
          <p:cNvPr id="4" name="Shape 2"/>
          <p:cNvSpPr/>
          <p:nvPr/>
        </p:nvSpPr>
        <p:spPr>
          <a:xfrm>
            <a:off x="681871" y="2614970"/>
            <a:ext cx="7769781" cy="1199793"/>
          </a:xfrm>
          <a:prstGeom prst="roundRect">
            <a:avLst>
              <a:gd name="adj" fmla="val 6821"/>
            </a:avLst>
          </a:prstGeom>
          <a:solidFill>
            <a:srgbClr val="101620"/>
          </a:solidFill>
          <a:ln w="22860">
            <a:solidFill>
              <a:srgbClr val="002A80"/>
            </a:solidFill>
            <a:prstDash val="solid"/>
          </a:ln>
        </p:spPr>
      </p:sp>
      <p:sp>
        <p:nvSpPr>
          <p:cNvPr id="5" name="Text 3"/>
          <p:cNvSpPr/>
          <p:nvPr/>
        </p:nvSpPr>
        <p:spPr>
          <a:xfrm>
            <a:off x="899517" y="2832616"/>
            <a:ext cx="2435423" cy="316587"/>
          </a:xfrm>
          <a:prstGeom prst="rect">
            <a:avLst/>
          </a:prstGeom>
          <a:noFill/>
          <a:ln/>
        </p:spPr>
        <p:txBody>
          <a:bodyPr wrap="none" lIns="0" tIns="0" rIns="0" bIns="0" rtlCol="0" anchor="t"/>
          <a:lstStyle/>
          <a:p>
            <a:pPr algn="l" indent="0" marL="0">
              <a:lnSpc>
                <a:spcPts val="2450"/>
              </a:lnSpc>
              <a:buNone/>
            </a:pPr>
            <a:r>
              <a:rPr lang="en-US" sz="1900" b="1" dirty="0">
                <a:solidFill>
                  <a:srgbClr val="EBEDF0"/>
                </a:solidFill>
                <a:latin typeface="Geist Bold" pitchFamily="34" charset="0"/>
                <a:ea typeface="Geist Bold" pitchFamily="34" charset="-122"/>
                <a:cs typeface="Geist Bold" pitchFamily="34" charset="-120"/>
              </a:rPr>
              <a:t>alert()</a:t>
            </a:r>
            <a:endParaRPr lang="en-US" sz="1900" dirty="0"/>
          </a:p>
        </p:txBody>
      </p:sp>
      <p:sp>
        <p:nvSpPr>
          <p:cNvPr id="6" name="Text 4"/>
          <p:cNvSpPr/>
          <p:nvPr/>
        </p:nvSpPr>
        <p:spPr>
          <a:xfrm>
            <a:off x="899517" y="3343989"/>
            <a:ext cx="7334488" cy="253127"/>
          </a:xfrm>
          <a:prstGeom prst="rect">
            <a:avLst/>
          </a:prstGeom>
          <a:noFill/>
          <a:ln/>
        </p:spPr>
        <p:txBody>
          <a:bodyPr wrap="none" lIns="0" tIns="0" rIns="0" bIns="0" rtlCol="0" anchor="t"/>
          <a:lstStyle/>
          <a:p>
            <a:pPr algn="l" indent="0" marL="0">
              <a:lnSpc>
                <a:spcPts val="1950"/>
              </a:lnSpc>
              <a:buNone/>
            </a:pPr>
            <a:r>
              <a:rPr lang="en-US" sz="1500" dirty="0">
                <a:solidFill>
                  <a:srgbClr val="EBEDF0"/>
                </a:solidFill>
                <a:latin typeface="Geist" pitchFamily="34" charset="0"/>
                <a:ea typeface="Geist" pitchFamily="34" charset="-122"/>
                <a:cs typeface="Geist" pitchFamily="34" charset="-120"/>
              </a:rPr>
              <a:t>Displays a simple message with an OK button for user acknowledgment</a:t>
            </a:r>
            <a:endParaRPr lang="en-US" sz="1500" dirty="0"/>
          </a:p>
        </p:txBody>
      </p:sp>
      <p:sp>
        <p:nvSpPr>
          <p:cNvPr id="7" name="Shape 5"/>
          <p:cNvSpPr/>
          <p:nvPr/>
        </p:nvSpPr>
        <p:spPr>
          <a:xfrm>
            <a:off x="681871" y="4009549"/>
            <a:ext cx="7769781" cy="1199793"/>
          </a:xfrm>
          <a:prstGeom prst="roundRect">
            <a:avLst>
              <a:gd name="adj" fmla="val 6821"/>
            </a:avLst>
          </a:prstGeom>
          <a:solidFill>
            <a:srgbClr val="101620"/>
          </a:solidFill>
          <a:ln w="22860">
            <a:solidFill>
              <a:srgbClr val="002A80"/>
            </a:solidFill>
            <a:prstDash val="solid"/>
          </a:ln>
        </p:spPr>
      </p:sp>
      <p:sp>
        <p:nvSpPr>
          <p:cNvPr id="8" name="Text 6"/>
          <p:cNvSpPr/>
          <p:nvPr/>
        </p:nvSpPr>
        <p:spPr>
          <a:xfrm>
            <a:off x="899517" y="4227195"/>
            <a:ext cx="2435423" cy="316587"/>
          </a:xfrm>
          <a:prstGeom prst="rect">
            <a:avLst/>
          </a:prstGeom>
          <a:noFill/>
          <a:ln/>
        </p:spPr>
        <p:txBody>
          <a:bodyPr wrap="none" lIns="0" tIns="0" rIns="0" bIns="0" rtlCol="0" anchor="t"/>
          <a:lstStyle/>
          <a:p>
            <a:pPr algn="l" indent="0" marL="0">
              <a:lnSpc>
                <a:spcPts val="2450"/>
              </a:lnSpc>
              <a:buNone/>
            </a:pPr>
            <a:r>
              <a:rPr lang="en-US" sz="1900" b="1" dirty="0">
                <a:solidFill>
                  <a:srgbClr val="EBEDF0"/>
                </a:solidFill>
                <a:latin typeface="Geist Bold" pitchFamily="34" charset="0"/>
                <a:ea typeface="Geist Bold" pitchFamily="34" charset="-122"/>
                <a:cs typeface="Geist Bold" pitchFamily="34" charset="-120"/>
              </a:rPr>
              <a:t>confirm()</a:t>
            </a:r>
            <a:endParaRPr lang="en-US" sz="1900" dirty="0"/>
          </a:p>
        </p:txBody>
      </p:sp>
      <p:sp>
        <p:nvSpPr>
          <p:cNvPr id="9" name="Text 7"/>
          <p:cNvSpPr/>
          <p:nvPr/>
        </p:nvSpPr>
        <p:spPr>
          <a:xfrm>
            <a:off x="899517" y="4738568"/>
            <a:ext cx="7334488" cy="253127"/>
          </a:xfrm>
          <a:prstGeom prst="rect">
            <a:avLst/>
          </a:prstGeom>
          <a:noFill/>
          <a:ln/>
        </p:spPr>
        <p:txBody>
          <a:bodyPr wrap="none" lIns="0" tIns="0" rIns="0" bIns="0" rtlCol="0" anchor="t"/>
          <a:lstStyle/>
          <a:p>
            <a:pPr algn="l" indent="0" marL="0">
              <a:lnSpc>
                <a:spcPts val="1950"/>
              </a:lnSpc>
              <a:buNone/>
            </a:pPr>
            <a:r>
              <a:rPr lang="en-US" sz="1500" dirty="0">
                <a:solidFill>
                  <a:srgbClr val="EBEDF0"/>
                </a:solidFill>
                <a:latin typeface="Geist" pitchFamily="34" charset="0"/>
                <a:ea typeface="Geist" pitchFamily="34" charset="-122"/>
                <a:cs typeface="Geist" pitchFamily="34" charset="-120"/>
              </a:rPr>
              <a:t>Shows a message with OK and Cancel buttons for user decision-making</a:t>
            </a:r>
            <a:endParaRPr lang="en-US" sz="1500" dirty="0"/>
          </a:p>
        </p:txBody>
      </p:sp>
      <p:sp>
        <p:nvSpPr>
          <p:cNvPr id="10" name="Shape 8"/>
          <p:cNvSpPr/>
          <p:nvPr/>
        </p:nvSpPr>
        <p:spPr>
          <a:xfrm>
            <a:off x="681871" y="5404128"/>
            <a:ext cx="7769781" cy="1199793"/>
          </a:xfrm>
          <a:prstGeom prst="roundRect">
            <a:avLst>
              <a:gd name="adj" fmla="val 6821"/>
            </a:avLst>
          </a:prstGeom>
          <a:solidFill>
            <a:srgbClr val="101620"/>
          </a:solidFill>
          <a:ln w="22860">
            <a:solidFill>
              <a:srgbClr val="002A80"/>
            </a:solidFill>
            <a:prstDash val="solid"/>
          </a:ln>
        </p:spPr>
      </p:sp>
      <p:sp>
        <p:nvSpPr>
          <p:cNvPr id="11" name="Text 9"/>
          <p:cNvSpPr/>
          <p:nvPr/>
        </p:nvSpPr>
        <p:spPr>
          <a:xfrm>
            <a:off x="899517" y="5621774"/>
            <a:ext cx="2435423" cy="316587"/>
          </a:xfrm>
          <a:prstGeom prst="rect">
            <a:avLst/>
          </a:prstGeom>
          <a:noFill/>
          <a:ln/>
        </p:spPr>
        <p:txBody>
          <a:bodyPr wrap="none" lIns="0" tIns="0" rIns="0" bIns="0" rtlCol="0" anchor="t"/>
          <a:lstStyle/>
          <a:p>
            <a:pPr algn="l" indent="0" marL="0">
              <a:lnSpc>
                <a:spcPts val="2450"/>
              </a:lnSpc>
              <a:buNone/>
            </a:pPr>
            <a:r>
              <a:rPr lang="en-US" sz="1900" b="1" dirty="0">
                <a:solidFill>
                  <a:srgbClr val="EBEDF0"/>
                </a:solidFill>
                <a:latin typeface="Geist Bold" pitchFamily="34" charset="0"/>
                <a:ea typeface="Geist Bold" pitchFamily="34" charset="-122"/>
                <a:cs typeface="Geist Bold" pitchFamily="34" charset="-120"/>
              </a:rPr>
              <a:t>prompt()</a:t>
            </a:r>
            <a:endParaRPr lang="en-US" sz="1900" dirty="0"/>
          </a:p>
        </p:txBody>
      </p:sp>
      <p:sp>
        <p:nvSpPr>
          <p:cNvPr id="12" name="Text 10"/>
          <p:cNvSpPr/>
          <p:nvPr/>
        </p:nvSpPr>
        <p:spPr>
          <a:xfrm>
            <a:off x="899517" y="6133148"/>
            <a:ext cx="7334488" cy="253127"/>
          </a:xfrm>
          <a:prstGeom prst="rect">
            <a:avLst/>
          </a:prstGeom>
          <a:noFill/>
          <a:ln/>
        </p:spPr>
        <p:txBody>
          <a:bodyPr wrap="none" lIns="0" tIns="0" rIns="0" bIns="0" rtlCol="0" anchor="t"/>
          <a:lstStyle/>
          <a:p>
            <a:pPr algn="l" indent="0" marL="0">
              <a:lnSpc>
                <a:spcPts val="1950"/>
              </a:lnSpc>
              <a:buNone/>
            </a:pPr>
            <a:r>
              <a:rPr lang="en-US" sz="1500" dirty="0">
                <a:solidFill>
                  <a:srgbClr val="EBEDF0"/>
                </a:solidFill>
                <a:latin typeface="Geist" pitchFamily="34" charset="0"/>
                <a:ea typeface="Geist" pitchFamily="34" charset="-122"/>
                <a:cs typeface="Geist" pitchFamily="34" charset="-120"/>
              </a:rPr>
              <a:t>Requests user input through a text field with OK and Cancel options</a:t>
            </a:r>
            <a:endParaRPr lang="en-US" sz="1500" dirty="0"/>
          </a:p>
        </p:txBody>
      </p:sp>
      <p:pic>
        <p:nvPicPr>
          <p:cNvPr id="13" name="Image 0" descr="preencoded.png">    </p:cNvPr>
          <p:cNvPicPr>
            <a:picLocks noChangeAspect="1"/>
          </p:cNvPicPr>
          <p:nvPr/>
        </p:nvPicPr>
        <p:blipFill>
          <a:blip r:embed="rId1"/>
          <a:stretch>
            <a:fillRect/>
          </a:stretch>
        </p:blipFill>
        <p:spPr>
          <a:xfrm>
            <a:off x="8934569" y="1680329"/>
            <a:ext cx="5021461" cy="5021461"/>
          </a:xfrm>
          <a:prstGeom prst="rect">
            <a:avLst/>
          </a:prstGeom>
        </p:spPr>
      </p:pic>
      <p:sp>
        <p:nvSpPr>
          <p:cNvPr id="14" name="Text 11"/>
          <p:cNvSpPr/>
          <p:nvPr/>
        </p:nvSpPr>
        <p:spPr>
          <a:xfrm>
            <a:off x="8934569" y="6920984"/>
            <a:ext cx="5021461" cy="1012508"/>
          </a:xfrm>
          <a:prstGeom prst="rect">
            <a:avLst/>
          </a:prstGeom>
          <a:noFill/>
          <a:ln/>
        </p:spPr>
        <p:txBody>
          <a:bodyPr wrap="square" lIns="0" tIns="0" rIns="0" bIns="0" rtlCol="0" anchor="t"/>
          <a:lstStyle/>
          <a:p>
            <a:pPr algn="l" indent="0" marL="0">
              <a:lnSpc>
                <a:spcPts val="1950"/>
              </a:lnSpc>
              <a:buNone/>
            </a:pPr>
            <a:r>
              <a:rPr lang="en-US" sz="1500" dirty="0">
                <a:solidFill>
                  <a:srgbClr val="EBEDF0"/>
                </a:solidFill>
                <a:latin typeface="Geist" pitchFamily="34" charset="0"/>
                <a:ea typeface="Geist" pitchFamily="34" charset="-122"/>
                <a:cs typeface="Geist" pitchFamily="34" charset="-120"/>
              </a:rPr>
              <a:t>Each dialog type serves a specific purpose in web applications, from simple notifications to complex user interactions that require careful handling in automated tests.</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561737" y="542925"/>
            <a:ext cx="5244703" cy="521613"/>
          </a:xfrm>
          <a:prstGeom prst="rect">
            <a:avLst/>
          </a:prstGeom>
          <a:noFill/>
          <a:ln/>
        </p:spPr>
        <p:txBody>
          <a:bodyPr wrap="none" lIns="0" tIns="0" rIns="0" bIns="0" rtlCol="0" anchor="t"/>
          <a:lstStyle/>
          <a:p>
            <a:pPr algn="l" indent="0" marL="0">
              <a:lnSpc>
                <a:spcPts val="4100"/>
              </a:lnSpc>
              <a:buNone/>
            </a:pPr>
            <a:r>
              <a:rPr lang="en-US" sz="3150" b="1" dirty="0">
                <a:solidFill>
                  <a:srgbClr val="F2F5FA"/>
                </a:solidFill>
                <a:latin typeface="Geist Bold" pitchFamily="34" charset="0"/>
                <a:ea typeface="Geist Bold" pitchFamily="34" charset="-122"/>
                <a:cs typeface="Geist Bold" pitchFamily="34" charset="-120"/>
              </a:rPr>
              <a:t>Dialog Handling Strategies</a:t>
            </a:r>
            <a:endParaRPr lang="en-US" sz="3150" dirty="0"/>
          </a:p>
        </p:txBody>
      </p:sp>
      <p:sp>
        <p:nvSpPr>
          <p:cNvPr id="4" name="Text 1"/>
          <p:cNvSpPr/>
          <p:nvPr/>
        </p:nvSpPr>
        <p:spPr>
          <a:xfrm>
            <a:off x="561737" y="1305282"/>
            <a:ext cx="8020526" cy="417195"/>
          </a:xfrm>
          <a:prstGeom prst="rect">
            <a:avLst/>
          </a:prstGeom>
          <a:noFill/>
          <a:ln/>
        </p:spPr>
        <p:txBody>
          <a:bodyPr wrap="square" lIns="0" tIns="0" rIns="0" bIns="0" rtlCol="0" anchor="t"/>
          <a:lstStyle/>
          <a:p>
            <a:pPr algn="l" indent="0" marL="0">
              <a:lnSpc>
                <a:spcPts val="1600"/>
              </a:lnSpc>
              <a:buNone/>
            </a:pPr>
            <a:r>
              <a:rPr lang="en-US" sz="1250" dirty="0">
                <a:solidFill>
                  <a:srgbClr val="EBEDF0"/>
                </a:solidFill>
                <a:latin typeface="Geist" pitchFamily="34" charset="0"/>
                <a:ea typeface="Geist" pitchFamily="34" charset="-122"/>
                <a:cs typeface="Geist" pitchFamily="34" charset="-120"/>
              </a:rPr>
              <a:t>Effective dialog handling requires setting up event listeners before triggering the actions that create dialogs. Here's how to implement robust dialog management:</a:t>
            </a:r>
            <a:endParaRPr lang="en-US" sz="1250" dirty="0"/>
          </a:p>
        </p:txBody>
      </p:sp>
      <p:sp>
        <p:nvSpPr>
          <p:cNvPr id="5" name="Text 2"/>
          <p:cNvSpPr/>
          <p:nvPr/>
        </p:nvSpPr>
        <p:spPr>
          <a:xfrm>
            <a:off x="561737" y="1902976"/>
            <a:ext cx="160496" cy="208598"/>
          </a:xfrm>
          <a:prstGeom prst="rect">
            <a:avLst/>
          </a:prstGeom>
          <a:noFill/>
          <a:ln/>
        </p:spPr>
        <p:txBody>
          <a:bodyPr wrap="none" lIns="0" tIns="0" rIns="0" bIns="0" rtlCol="0" anchor="t"/>
          <a:lstStyle/>
          <a:p>
            <a:pPr algn="l" indent="0" marL="0">
              <a:lnSpc>
                <a:spcPts val="1600"/>
              </a:lnSpc>
              <a:buNone/>
            </a:pPr>
            <a:r>
              <a:rPr lang="en-US" sz="1250" dirty="0">
                <a:solidFill>
                  <a:srgbClr val="EBEDF0"/>
                </a:solidFill>
                <a:latin typeface="Geist Light" pitchFamily="34" charset="0"/>
                <a:ea typeface="Geist Light" pitchFamily="34" charset="-122"/>
                <a:cs typeface="Geist Light" pitchFamily="34" charset="-120"/>
              </a:rPr>
              <a:t>01</a:t>
            </a:r>
            <a:endParaRPr lang="en-US" sz="1250" dirty="0"/>
          </a:p>
        </p:txBody>
      </p:sp>
      <p:pic>
        <p:nvPicPr>
          <p:cNvPr id="6" name="Image 1" descr="preencoded.png">    </p:cNvPr>
          <p:cNvPicPr>
            <a:picLocks noChangeAspect="1"/>
          </p:cNvPicPr>
          <p:nvPr/>
        </p:nvPicPr>
        <p:blipFill>
          <a:blip r:embed="rId2"/>
          <a:stretch>
            <a:fillRect/>
          </a:stretch>
        </p:blipFill>
        <p:spPr>
          <a:xfrm>
            <a:off x="561737" y="2160865"/>
            <a:ext cx="8020526" cy="22860"/>
          </a:xfrm>
          <a:prstGeom prst="rect">
            <a:avLst/>
          </a:prstGeom>
        </p:spPr>
      </p:pic>
      <p:sp>
        <p:nvSpPr>
          <p:cNvPr id="7" name="Text 3"/>
          <p:cNvSpPr/>
          <p:nvPr/>
        </p:nvSpPr>
        <p:spPr>
          <a:xfrm>
            <a:off x="561737" y="2286833"/>
            <a:ext cx="2325291" cy="260747"/>
          </a:xfrm>
          <a:prstGeom prst="rect">
            <a:avLst/>
          </a:prstGeom>
          <a:noFill/>
          <a:ln/>
        </p:spPr>
        <p:txBody>
          <a:bodyPr wrap="none" lIns="0" tIns="0" rIns="0" bIns="0" rtlCol="0" anchor="t"/>
          <a:lstStyle/>
          <a:p>
            <a:pPr algn="l" indent="0" marL="0">
              <a:lnSpc>
                <a:spcPts val="2050"/>
              </a:lnSpc>
              <a:buNone/>
            </a:pPr>
            <a:r>
              <a:rPr lang="en-US" sz="1550" b="1" dirty="0">
                <a:solidFill>
                  <a:srgbClr val="EBEDF0"/>
                </a:solidFill>
                <a:latin typeface="Geist Bold" pitchFamily="34" charset="0"/>
                <a:ea typeface="Geist Bold" pitchFamily="34" charset="-122"/>
                <a:cs typeface="Geist Bold" pitchFamily="34" charset="-120"/>
              </a:rPr>
              <a:t>Listen for Dialog Events</a:t>
            </a:r>
            <a:endParaRPr lang="en-US" sz="1550" dirty="0"/>
          </a:p>
        </p:txBody>
      </p:sp>
      <p:sp>
        <p:nvSpPr>
          <p:cNvPr id="8" name="Text 4"/>
          <p:cNvSpPr/>
          <p:nvPr/>
        </p:nvSpPr>
        <p:spPr>
          <a:xfrm>
            <a:off x="561737" y="2643783"/>
            <a:ext cx="8020526" cy="208598"/>
          </a:xfrm>
          <a:prstGeom prst="rect">
            <a:avLst/>
          </a:prstGeom>
          <a:noFill/>
          <a:ln/>
        </p:spPr>
        <p:txBody>
          <a:bodyPr wrap="none" lIns="0" tIns="0" rIns="0" bIns="0" rtlCol="0" anchor="t"/>
          <a:lstStyle/>
          <a:p>
            <a:pPr algn="l" indent="0" marL="0">
              <a:lnSpc>
                <a:spcPts val="1600"/>
              </a:lnSpc>
              <a:buNone/>
            </a:pPr>
            <a:r>
              <a:rPr lang="en-US" sz="1250" dirty="0">
                <a:solidFill>
                  <a:srgbClr val="EBEDF0"/>
                </a:solidFill>
                <a:latin typeface="Geist" pitchFamily="34" charset="0"/>
                <a:ea typeface="Geist" pitchFamily="34" charset="-122"/>
                <a:cs typeface="Geist" pitchFamily="34" charset="-120"/>
              </a:rPr>
              <a:t>Register a dialog event handler using </a:t>
            </a:r>
            <a:pPr algn="l" indent="0" marL="0">
              <a:lnSpc>
                <a:spcPts val="1600"/>
              </a:lnSpc>
              <a:buNone/>
            </a:pPr>
            <a:r>
              <a:rPr lang="en-US" sz="1250" dirty="0">
                <a:solidFill>
                  <a:srgbClr val="6296FF"/>
                </a:solidFill>
                <a:latin typeface="Geist" pitchFamily="34" charset="0"/>
                <a:ea typeface="Geist" pitchFamily="34" charset="-122"/>
                <a:cs typeface="Geist" pitchFamily="34" charset="-120"/>
              </a:rPr>
              <a:t>page.on('dialog')</a:t>
            </a:r>
            <a:pPr algn="l" indent="0" marL="0">
              <a:lnSpc>
                <a:spcPts val="1600"/>
              </a:lnSpc>
              <a:buNone/>
            </a:pPr>
            <a:r>
              <a:rPr lang="en-US" sz="1250" dirty="0">
                <a:solidFill>
                  <a:srgbClr val="EBEDF0"/>
                </a:solidFill>
                <a:latin typeface="Geist" pitchFamily="34" charset="0"/>
                <a:ea typeface="Geist" pitchFamily="34" charset="-122"/>
                <a:cs typeface="Geist" pitchFamily="34" charset="-120"/>
              </a:rPr>
              <a:t> before performing actions that might trigger dialogs</a:t>
            </a:r>
            <a:endParaRPr lang="en-US" sz="1250" dirty="0"/>
          </a:p>
        </p:txBody>
      </p:sp>
      <p:sp>
        <p:nvSpPr>
          <p:cNvPr id="9" name="Text 5"/>
          <p:cNvSpPr/>
          <p:nvPr/>
        </p:nvSpPr>
        <p:spPr>
          <a:xfrm>
            <a:off x="561737" y="3133249"/>
            <a:ext cx="160496" cy="208598"/>
          </a:xfrm>
          <a:prstGeom prst="rect">
            <a:avLst/>
          </a:prstGeom>
          <a:noFill/>
          <a:ln/>
        </p:spPr>
        <p:txBody>
          <a:bodyPr wrap="none" lIns="0" tIns="0" rIns="0" bIns="0" rtlCol="0" anchor="t"/>
          <a:lstStyle/>
          <a:p>
            <a:pPr algn="l" indent="0" marL="0">
              <a:lnSpc>
                <a:spcPts val="1600"/>
              </a:lnSpc>
              <a:buNone/>
            </a:pPr>
            <a:r>
              <a:rPr lang="en-US" sz="1250" dirty="0">
                <a:solidFill>
                  <a:srgbClr val="EBEDF0"/>
                </a:solidFill>
                <a:latin typeface="Geist Light" pitchFamily="34" charset="0"/>
                <a:ea typeface="Geist Light" pitchFamily="34" charset="-122"/>
                <a:cs typeface="Geist Light" pitchFamily="34" charset="-120"/>
              </a:rPr>
              <a:t>02</a:t>
            </a:r>
            <a:endParaRPr lang="en-US" sz="1250" dirty="0"/>
          </a:p>
        </p:txBody>
      </p:sp>
      <p:pic>
        <p:nvPicPr>
          <p:cNvPr id="10" name="Image 2" descr="preencoded.png">    </p:cNvPr>
          <p:cNvPicPr>
            <a:picLocks noChangeAspect="1"/>
          </p:cNvPicPr>
          <p:nvPr/>
        </p:nvPicPr>
        <p:blipFill>
          <a:blip r:embed="rId3"/>
          <a:stretch>
            <a:fillRect/>
          </a:stretch>
        </p:blipFill>
        <p:spPr>
          <a:xfrm>
            <a:off x="561737" y="3375184"/>
            <a:ext cx="8020526" cy="22860"/>
          </a:xfrm>
          <a:prstGeom prst="rect">
            <a:avLst/>
          </a:prstGeom>
        </p:spPr>
      </p:pic>
      <p:sp>
        <p:nvSpPr>
          <p:cNvPr id="11" name="Text 6"/>
          <p:cNvSpPr/>
          <p:nvPr/>
        </p:nvSpPr>
        <p:spPr>
          <a:xfrm>
            <a:off x="561737" y="3517106"/>
            <a:ext cx="2651879" cy="260747"/>
          </a:xfrm>
          <a:prstGeom prst="rect">
            <a:avLst/>
          </a:prstGeom>
          <a:noFill/>
          <a:ln/>
        </p:spPr>
        <p:txBody>
          <a:bodyPr wrap="none" lIns="0" tIns="0" rIns="0" bIns="0" rtlCol="0" anchor="t"/>
          <a:lstStyle/>
          <a:p>
            <a:pPr algn="l" indent="0" marL="0">
              <a:lnSpc>
                <a:spcPts val="2050"/>
              </a:lnSpc>
              <a:buNone/>
            </a:pPr>
            <a:r>
              <a:rPr lang="en-US" sz="1550" b="1" dirty="0">
                <a:solidFill>
                  <a:srgbClr val="EBEDF0"/>
                </a:solidFill>
                <a:latin typeface="Geist Bold" pitchFamily="34" charset="0"/>
                <a:ea typeface="Geist Bold" pitchFamily="34" charset="-122"/>
                <a:cs typeface="Geist Bold" pitchFamily="34" charset="-120"/>
              </a:rPr>
              <a:t>Capture Dialog Information</a:t>
            </a:r>
            <a:endParaRPr lang="en-US" sz="1550" dirty="0"/>
          </a:p>
        </p:txBody>
      </p:sp>
      <p:sp>
        <p:nvSpPr>
          <p:cNvPr id="12" name="Text 7"/>
          <p:cNvSpPr/>
          <p:nvPr/>
        </p:nvSpPr>
        <p:spPr>
          <a:xfrm>
            <a:off x="561737" y="3874056"/>
            <a:ext cx="8020526" cy="208598"/>
          </a:xfrm>
          <a:prstGeom prst="rect">
            <a:avLst/>
          </a:prstGeom>
          <a:noFill/>
          <a:ln/>
        </p:spPr>
        <p:txBody>
          <a:bodyPr wrap="none" lIns="0" tIns="0" rIns="0" bIns="0" rtlCol="0" anchor="t"/>
          <a:lstStyle/>
          <a:p>
            <a:pPr algn="l" indent="0" marL="0">
              <a:lnSpc>
                <a:spcPts val="1600"/>
              </a:lnSpc>
              <a:buNone/>
            </a:pPr>
            <a:r>
              <a:rPr lang="en-US" sz="1250" dirty="0">
                <a:solidFill>
                  <a:srgbClr val="EBEDF0"/>
                </a:solidFill>
                <a:latin typeface="Geist" pitchFamily="34" charset="0"/>
                <a:ea typeface="Geist" pitchFamily="34" charset="-122"/>
                <a:cs typeface="Geist" pitchFamily="34" charset="-120"/>
              </a:rPr>
              <a:t>Use </a:t>
            </a:r>
            <a:pPr algn="l" indent="0" marL="0">
              <a:lnSpc>
                <a:spcPts val="1600"/>
              </a:lnSpc>
              <a:buNone/>
            </a:pPr>
            <a:r>
              <a:rPr lang="en-US" sz="1250" dirty="0">
                <a:solidFill>
                  <a:srgbClr val="6296FF"/>
                </a:solidFill>
                <a:latin typeface="Geist" pitchFamily="34" charset="0"/>
                <a:ea typeface="Geist" pitchFamily="34" charset="-122"/>
                <a:cs typeface="Geist" pitchFamily="34" charset="-120"/>
              </a:rPr>
              <a:t>dialog.message()</a:t>
            </a:r>
            <a:pPr algn="l" indent="0" marL="0">
              <a:lnSpc>
                <a:spcPts val="1600"/>
              </a:lnSpc>
              <a:buNone/>
            </a:pPr>
            <a:r>
              <a:rPr lang="en-US" sz="1250" dirty="0">
                <a:solidFill>
                  <a:srgbClr val="EBEDF0"/>
                </a:solidFill>
                <a:latin typeface="Geist" pitchFamily="34" charset="0"/>
                <a:ea typeface="Geist" pitchFamily="34" charset="-122"/>
                <a:cs typeface="Geist" pitchFamily="34" charset="-120"/>
              </a:rPr>
              <a:t> to retrieve and log the dialog content for debugging and verification purposes</a:t>
            </a:r>
            <a:endParaRPr lang="en-US" sz="1250" dirty="0"/>
          </a:p>
        </p:txBody>
      </p:sp>
      <p:sp>
        <p:nvSpPr>
          <p:cNvPr id="13" name="Text 8"/>
          <p:cNvSpPr/>
          <p:nvPr/>
        </p:nvSpPr>
        <p:spPr>
          <a:xfrm>
            <a:off x="561737" y="4363522"/>
            <a:ext cx="160496" cy="208598"/>
          </a:xfrm>
          <a:prstGeom prst="rect">
            <a:avLst/>
          </a:prstGeom>
          <a:noFill/>
          <a:ln/>
        </p:spPr>
        <p:txBody>
          <a:bodyPr wrap="none" lIns="0" tIns="0" rIns="0" bIns="0" rtlCol="0" anchor="t"/>
          <a:lstStyle/>
          <a:p>
            <a:pPr algn="l" indent="0" marL="0">
              <a:lnSpc>
                <a:spcPts val="1600"/>
              </a:lnSpc>
              <a:buNone/>
            </a:pPr>
            <a:r>
              <a:rPr lang="en-US" sz="1250" dirty="0">
                <a:solidFill>
                  <a:srgbClr val="EBEDF0"/>
                </a:solidFill>
                <a:latin typeface="Geist Light" pitchFamily="34" charset="0"/>
                <a:ea typeface="Geist Light" pitchFamily="34" charset="-122"/>
                <a:cs typeface="Geist Light" pitchFamily="34" charset="-120"/>
              </a:rPr>
              <a:t>03</a:t>
            </a:r>
            <a:endParaRPr lang="en-US" sz="1250" dirty="0"/>
          </a:p>
        </p:txBody>
      </p:sp>
      <p:pic>
        <p:nvPicPr>
          <p:cNvPr id="14" name="Image 3" descr="preencoded.png">    </p:cNvPr>
          <p:cNvPicPr>
            <a:picLocks noChangeAspect="1"/>
          </p:cNvPicPr>
          <p:nvPr/>
        </p:nvPicPr>
        <p:blipFill>
          <a:blip r:embed="rId4"/>
          <a:stretch>
            <a:fillRect/>
          </a:stretch>
        </p:blipFill>
        <p:spPr>
          <a:xfrm>
            <a:off x="561737" y="4589383"/>
            <a:ext cx="8020526" cy="22860"/>
          </a:xfrm>
          <a:prstGeom prst="rect">
            <a:avLst/>
          </a:prstGeom>
        </p:spPr>
      </p:pic>
      <p:sp>
        <p:nvSpPr>
          <p:cNvPr id="15" name="Text 9"/>
          <p:cNvSpPr/>
          <p:nvPr/>
        </p:nvSpPr>
        <p:spPr>
          <a:xfrm>
            <a:off x="561737" y="4747379"/>
            <a:ext cx="2446973" cy="260747"/>
          </a:xfrm>
          <a:prstGeom prst="rect">
            <a:avLst/>
          </a:prstGeom>
          <a:noFill/>
          <a:ln/>
        </p:spPr>
        <p:txBody>
          <a:bodyPr wrap="none" lIns="0" tIns="0" rIns="0" bIns="0" rtlCol="0" anchor="t"/>
          <a:lstStyle/>
          <a:p>
            <a:pPr algn="l" indent="0" marL="0">
              <a:lnSpc>
                <a:spcPts val="2050"/>
              </a:lnSpc>
              <a:buNone/>
            </a:pPr>
            <a:r>
              <a:rPr lang="en-US" sz="1550" b="1" dirty="0">
                <a:solidFill>
                  <a:srgbClr val="EBEDF0"/>
                </a:solidFill>
                <a:latin typeface="Geist Bold" pitchFamily="34" charset="0"/>
                <a:ea typeface="Geist Bold" pitchFamily="34" charset="-122"/>
                <a:cs typeface="Geist Bold" pitchFamily="34" charset="-120"/>
              </a:rPr>
              <a:t>Choose Response Action</a:t>
            </a:r>
            <a:endParaRPr lang="en-US" sz="1550" dirty="0"/>
          </a:p>
        </p:txBody>
      </p:sp>
      <p:sp>
        <p:nvSpPr>
          <p:cNvPr id="16" name="Text 10"/>
          <p:cNvSpPr/>
          <p:nvPr/>
        </p:nvSpPr>
        <p:spPr>
          <a:xfrm>
            <a:off x="561737" y="5104328"/>
            <a:ext cx="8020526" cy="208598"/>
          </a:xfrm>
          <a:prstGeom prst="rect">
            <a:avLst/>
          </a:prstGeom>
          <a:noFill/>
          <a:ln/>
        </p:spPr>
        <p:txBody>
          <a:bodyPr wrap="none" lIns="0" tIns="0" rIns="0" bIns="0" rtlCol="0" anchor="t"/>
          <a:lstStyle/>
          <a:p>
            <a:pPr algn="l" indent="0" marL="0">
              <a:lnSpc>
                <a:spcPts val="1600"/>
              </a:lnSpc>
              <a:buNone/>
            </a:pPr>
            <a:r>
              <a:rPr lang="en-US" sz="1250" dirty="0">
                <a:solidFill>
                  <a:srgbClr val="EBEDF0"/>
                </a:solidFill>
                <a:latin typeface="Geist" pitchFamily="34" charset="0"/>
                <a:ea typeface="Geist" pitchFamily="34" charset="-122"/>
                <a:cs typeface="Geist" pitchFamily="34" charset="-120"/>
              </a:rPr>
              <a:t>Decide whether to accept the dialog with </a:t>
            </a:r>
            <a:pPr algn="l" indent="0" marL="0">
              <a:lnSpc>
                <a:spcPts val="1600"/>
              </a:lnSpc>
              <a:buNone/>
            </a:pPr>
            <a:r>
              <a:rPr lang="en-US" sz="1250" dirty="0">
                <a:solidFill>
                  <a:srgbClr val="6296FF"/>
                </a:solidFill>
                <a:latin typeface="Geist" pitchFamily="34" charset="0"/>
                <a:ea typeface="Geist" pitchFamily="34" charset="-122"/>
                <a:cs typeface="Geist" pitchFamily="34" charset="-120"/>
              </a:rPr>
              <a:t>dialog.accept()</a:t>
            </a:r>
            <a:pPr algn="l" indent="0" marL="0">
              <a:lnSpc>
                <a:spcPts val="1600"/>
              </a:lnSpc>
              <a:buNone/>
            </a:pPr>
            <a:r>
              <a:rPr lang="en-US" sz="1250" dirty="0">
                <a:solidFill>
                  <a:srgbClr val="EBEDF0"/>
                </a:solidFill>
                <a:latin typeface="Geist" pitchFamily="34" charset="0"/>
                <a:ea typeface="Geist" pitchFamily="34" charset="-122"/>
                <a:cs typeface="Geist" pitchFamily="34" charset="-120"/>
              </a:rPr>
              <a:t> or dismiss it using </a:t>
            </a:r>
            <a:pPr algn="l" indent="0" marL="0">
              <a:lnSpc>
                <a:spcPts val="1600"/>
              </a:lnSpc>
              <a:buNone/>
            </a:pPr>
            <a:r>
              <a:rPr lang="en-US" sz="1250" dirty="0">
                <a:solidFill>
                  <a:srgbClr val="6296FF"/>
                </a:solidFill>
                <a:latin typeface="Geist" pitchFamily="34" charset="0"/>
                <a:ea typeface="Geist" pitchFamily="34" charset="-122"/>
                <a:cs typeface="Geist" pitchFamily="34" charset="-120"/>
              </a:rPr>
              <a:t>dialog.dismiss()</a:t>
            </a:r>
            <a:endParaRPr lang="en-US" sz="1250" dirty="0"/>
          </a:p>
        </p:txBody>
      </p:sp>
      <p:sp>
        <p:nvSpPr>
          <p:cNvPr id="17" name="Text 11"/>
          <p:cNvSpPr/>
          <p:nvPr/>
        </p:nvSpPr>
        <p:spPr>
          <a:xfrm>
            <a:off x="561737" y="5593794"/>
            <a:ext cx="160496" cy="208598"/>
          </a:xfrm>
          <a:prstGeom prst="rect">
            <a:avLst/>
          </a:prstGeom>
          <a:noFill/>
          <a:ln/>
        </p:spPr>
        <p:txBody>
          <a:bodyPr wrap="none" lIns="0" tIns="0" rIns="0" bIns="0" rtlCol="0" anchor="t"/>
          <a:lstStyle/>
          <a:p>
            <a:pPr algn="l" indent="0" marL="0">
              <a:lnSpc>
                <a:spcPts val="1600"/>
              </a:lnSpc>
              <a:buNone/>
            </a:pPr>
            <a:r>
              <a:rPr lang="en-US" sz="1250" dirty="0">
                <a:solidFill>
                  <a:srgbClr val="EBEDF0"/>
                </a:solidFill>
                <a:latin typeface="Geist Light" pitchFamily="34" charset="0"/>
                <a:ea typeface="Geist Light" pitchFamily="34" charset="-122"/>
                <a:cs typeface="Geist Light" pitchFamily="34" charset="-120"/>
              </a:rPr>
              <a:t>04</a:t>
            </a:r>
            <a:endParaRPr lang="en-US" sz="1250" dirty="0"/>
          </a:p>
        </p:txBody>
      </p:sp>
      <p:pic>
        <p:nvPicPr>
          <p:cNvPr id="18" name="Image 4" descr="preencoded.png">    </p:cNvPr>
          <p:cNvPicPr>
            <a:picLocks noChangeAspect="1"/>
          </p:cNvPicPr>
          <p:nvPr/>
        </p:nvPicPr>
        <p:blipFill>
          <a:blip r:embed="rId5"/>
          <a:stretch>
            <a:fillRect/>
          </a:stretch>
        </p:blipFill>
        <p:spPr>
          <a:xfrm>
            <a:off x="561737" y="5803702"/>
            <a:ext cx="8020526" cy="22860"/>
          </a:xfrm>
          <a:prstGeom prst="rect">
            <a:avLst/>
          </a:prstGeom>
        </p:spPr>
      </p:pic>
      <p:sp>
        <p:nvSpPr>
          <p:cNvPr id="19" name="Text 12"/>
          <p:cNvSpPr/>
          <p:nvPr/>
        </p:nvSpPr>
        <p:spPr>
          <a:xfrm>
            <a:off x="561737" y="5977652"/>
            <a:ext cx="2665928" cy="260747"/>
          </a:xfrm>
          <a:prstGeom prst="rect">
            <a:avLst/>
          </a:prstGeom>
          <a:noFill/>
          <a:ln/>
        </p:spPr>
        <p:txBody>
          <a:bodyPr wrap="none" lIns="0" tIns="0" rIns="0" bIns="0" rtlCol="0" anchor="t"/>
          <a:lstStyle/>
          <a:p>
            <a:pPr algn="l" indent="0" marL="0">
              <a:lnSpc>
                <a:spcPts val="2050"/>
              </a:lnSpc>
              <a:buNone/>
            </a:pPr>
            <a:r>
              <a:rPr lang="en-US" sz="1550" b="1" dirty="0">
                <a:solidFill>
                  <a:srgbClr val="EBEDF0"/>
                </a:solidFill>
                <a:latin typeface="Geist Bold" pitchFamily="34" charset="0"/>
                <a:ea typeface="Geist Bold" pitchFamily="34" charset="-122"/>
                <a:cs typeface="Geist Bold" pitchFamily="34" charset="-120"/>
              </a:rPr>
              <a:t>Handle Input Requirements</a:t>
            </a:r>
            <a:endParaRPr lang="en-US" sz="1550" dirty="0"/>
          </a:p>
        </p:txBody>
      </p:sp>
      <p:sp>
        <p:nvSpPr>
          <p:cNvPr id="20" name="Text 13"/>
          <p:cNvSpPr/>
          <p:nvPr/>
        </p:nvSpPr>
        <p:spPr>
          <a:xfrm>
            <a:off x="561737" y="6334601"/>
            <a:ext cx="8020526" cy="208598"/>
          </a:xfrm>
          <a:prstGeom prst="rect">
            <a:avLst/>
          </a:prstGeom>
          <a:noFill/>
          <a:ln/>
        </p:spPr>
        <p:txBody>
          <a:bodyPr wrap="none" lIns="0" tIns="0" rIns="0" bIns="0" rtlCol="0" anchor="t"/>
          <a:lstStyle/>
          <a:p>
            <a:pPr algn="l" indent="0" marL="0">
              <a:lnSpc>
                <a:spcPts val="1600"/>
              </a:lnSpc>
              <a:buNone/>
            </a:pPr>
            <a:r>
              <a:rPr lang="en-US" sz="1250" dirty="0">
                <a:solidFill>
                  <a:srgbClr val="EBEDF0"/>
                </a:solidFill>
                <a:latin typeface="Geist" pitchFamily="34" charset="0"/>
                <a:ea typeface="Geist" pitchFamily="34" charset="-122"/>
                <a:cs typeface="Geist" pitchFamily="34" charset="-120"/>
              </a:rPr>
              <a:t>For prompt dialogs, provide input text as a parameter: </a:t>
            </a:r>
            <a:pPr algn="l" indent="0" marL="0">
              <a:lnSpc>
                <a:spcPts val="1600"/>
              </a:lnSpc>
              <a:buNone/>
            </a:pPr>
            <a:r>
              <a:rPr lang="en-US" sz="1250" dirty="0">
                <a:solidFill>
                  <a:srgbClr val="6296FF"/>
                </a:solidFill>
                <a:latin typeface="Geist" pitchFamily="34" charset="0"/>
                <a:ea typeface="Geist" pitchFamily="34" charset="-122"/>
                <a:cs typeface="Geist" pitchFamily="34" charset="-120"/>
              </a:rPr>
              <a:t>dialog.accept('input text')</a:t>
            </a:r>
            <a:endParaRPr lang="en-US" sz="1250" dirty="0"/>
          </a:p>
        </p:txBody>
      </p:sp>
      <p:sp>
        <p:nvSpPr>
          <p:cNvPr id="21" name="Shape 14"/>
          <p:cNvSpPr/>
          <p:nvPr/>
        </p:nvSpPr>
        <p:spPr>
          <a:xfrm>
            <a:off x="561737" y="6780014"/>
            <a:ext cx="8020526" cy="842486"/>
          </a:xfrm>
          <a:prstGeom prst="roundRect">
            <a:avLst>
              <a:gd name="adj" fmla="val 8002"/>
            </a:avLst>
          </a:prstGeom>
          <a:solidFill>
            <a:srgbClr val="022349"/>
          </a:solidFill>
          <a:ln/>
        </p:spPr>
      </p:sp>
      <p:pic>
        <p:nvPicPr>
          <p:cNvPr id="22" name="Image 5" descr="preencoded.png">    </p:cNvPr>
          <p:cNvPicPr>
            <a:picLocks noChangeAspect="1"/>
          </p:cNvPicPr>
          <p:nvPr/>
        </p:nvPicPr>
        <p:blipFill>
          <a:blip r:embed="rId6"/>
          <a:stretch>
            <a:fillRect/>
          </a:stretch>
        </p:blipFill>
        <p:spPr>
          <a:xfrm>
            <a:off x="722233" y="7000161"/>
            <a:ext cx="200620" cy="160496"/>
          </a:xfrm>
          <a:prstGeom prst="rect">
            <a:avLst/>
          </a:prstGeom>
        </p:spPr>
      </p:pic>
      <p:sp>
        <p:nvSpPr>
          <p:cNvPr id="23" name="Text 15"/>
          <p:cNvSpPr/>
          <p:nvPr/>
        </p:nvSpPr>
        <p:spPr>
          <a:xfrm>
            <a:off x="1083350" y="7044690"/>
            <a:ext cx="7338417" cy="417195"/>
          </a:xfrm>
          <a:prstGeom prst="rect">
            <a:avLst/>
          </a:prstGeom>
          <a:noFill/>
          <a:ln/>
        </p:spPr>
        <p:txBody>
          <a:bodyPr wrap="square" lIns="0" tIns="0" rIns="0" bIns="0" rtlCol="0" anchor="t"/>
          <a:lstStyle/>
          <a:p>
            <a:pPr algn="l" indent="0" marL="0">
              <a:lnSpc>
                <a:spcPts val="1600"/>
              </a:lnSpc>
              <a:buNone/>
            </a:pPr>
            <a:r>
              <a:rPr lang="en-US" sz="1250" b="1" dirty="0">
                <a:solidFill>
                  <a:srgbClr val="FFFFFF"/>
                </a:solidFill>
                <a:latin typeface="Geist" pitchFamily="34" charset="0"/>
                <a:ea typeface="Geist" pitchFamily="34" charset="-122"/>
                <a:cs typeface="Geist" pitchFamily="34" charset="-120"/>
              </a:rPr>
              <a:t>Pro Tip:</a:t>
            </a:r>
            <a:pPr algn="l" indent="0" marL="0">
              <a:lnSpc>
                <a:spcPts val="1600"/>
              </a:lnSpc>
              <a:buNone/>
            </a:pPr>
            <a:r>
              <a:rPr lang="en-US" sz="1250" dirty="0">
                <a:solidFill>
                  <a:srgbClr val="FFFFFF"/>
                </a:solidFill>
                <a:latin typeface="Geist" pitchFamily="34" charset="0"/>
                <a:ea typeface="Geist" pitchFamily="34" charset="-122"/>
                <a:cs typeface="Geist" pitchFamily="34" charset="-120"/>
              </a:rPr>
              <a:t> Always set up dialog handlers before triggering the action that creates the dialog. This ensures your handler is ready when the dialog appears.</a:t>
            </a: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487323" y="392668"/>
            <a:ext cx="4434245" cy="452557"/>
          </a:xfrm>
          <a:prstGeom prst="rect">
            <a:avLst/>
          </a:prstGeom>
          <a:noFill/>
          <a:ln/>
        </p:spPr>
        <p:txBody>
          <a:bodyPr wrap="none" lIns="0" tIns="0" rIns="0" bIns="0" rtlCol="0" anchor="t"/>
          <a:lstStyle/>
          <a:p>
            <a:pPr algn="l" indent="0" marL="0">
              <a:lnSpc>
                <a:spcPts val="3550"/>
              </a:lnSpc>
              <a:buNone/>
            </a:pPr>
            <a:r>
              <a:rPr lang="en-US" sz="2700" b="1" dirty="0">
                <a:solidFill>
                  <a:srgbClr val="F2F5FA"/>
                </a:solidFill>
                <a:latin typeface="Geist Bold" pitchFamily="34" charset="0"/>
                <a:ea typeface="Geist Bold" pitchFamily="34" charset="-122"/>
                <a:cs typeface="Geist Bold" pitchFamily="34" charset="-120"/>
              </a:rPr>
              <a:t>Practical Dialog Examples</a:t>
            </a:r>
            <a:endParaRPr lang="en-US" sz="2700" dirty="0"/>
          </a:p>
        </p:txBody>
      </p:sp>
      <p:sp>
        <p:nvSpPr>
          <p:cNvPr id="4" name="Shape 1"/>
          <p:cNvSpPr/>
          <p:nvPr/>
        </p:nvSpPr>
        <p:spPr>
          <a:xfrm>
            <a:off x="487323" y="1054060"/>
            <a:ext cx="8169354" cy="3073598"/>
          </a:xfrm>
          <a:prstGeom prst="roundRect">
            <a:avLst>
              <a:gd name="adj" fmla="val 1903"/>
            </a:avLst>
          </a:prstGeom>
          <a:solidFill>
            <a:srgbClr val="101620">
              <a:alpha val="95000"/>
            </a:srgbClr>
          </a:solidFill>
          <a:ln w="15240">
            <a:solidFill>
              <a:srgbClr val="002A80"/>
            </a:solidFill>
            <a:prstDash val="solid"/>
          </a:ln>
        </p:spPr>
      </p:sp>
      <p:sp>
        <p:nvSpPr>
          <p:cNvPr id="5" name="Shape 2"/>
          <p:cNvSpPr/>
          <p:nvPr/>
        </p:nvSpPr>
        <p:spPr>
          <a:xfrm>
            <a:off x="502563" y="1069300"/>
            <a:ext cx="556974" cy="3043118"/>
          </a:xfrm>
          <a:prstGeom prst="roundRect">
            <a:avLst>
              <a:gd name="adj" fmla="val 7218"/>
            </a:avLst>
          </a:prstGeom>
          <a:solidFill>
            <a:srgbClr val="101620"/>
          </a:solidFill>
          <a:ln/>
        </p:spPr>
      </p:sp>
      <p:sp>
        <p:nvSpPr>
          <p:cNvPr id="6" name="Text 3"/>
          <p:cNvSpPr/>
          <p:nvPr/>
        </p:nvSpPr>
        <p:spPr>
          <a:xfrm>
            <a:off x="669012" y="2455069"/>
            <a:ext cx="208836" cy="271463"/>
          </a:xfrm>
          <a:prstGeom prst="rect">
            <a:avLst/>
          </a:prstGeom>
          <a:noFill/>
          <a:ln/>
        </p:spPr>
        <p:txBody>
          <a:bodyPr wrap="none" lIns="0" tIns="0" rIns="0" bIns="0" rtlCol="0" anchor="t"/>
          <a:lstStyle/>
          <a:p>
            <a:pPr algn="l" indent="0" marL="0">
              <a:lnSpc>
                <a:spcPts val="1600"/>
              </a:lnSpc>
              <a:buNone/>
            </a:pPr>
            <a:r>
              <a:rPr lang="en-US" sz="1600" b="1" dirty="0">
                <a:solidFill>
                  <a:srgbClr val="EBEDF0"/>
                </a:solidFill>
                <a:latin typeface="Geist Bold" pitchFamily="34" charset="0"/>
                <a:ea typeface="Geist Bold" pitchFamily="34" charset="-122"/>
                <a:cs typeface="Geist Bold" pitchFamily="34" charset="-120"/>
              </a:rPr>
              <a:t>1</a:t>
            </a:r>
            <a:endParaRPr lang="en-US" sz="1600" dirty="0"/>
          </a:p>
        </p:txBody>
      </p:sp>
      <p:sp>
        <p:nvSpPr>
          <p:cNvPr id="7" name="Text 4"/>
          <p:cNvSpPr/>
          <p:nvPr/>
        </p:nvSpPr>
        <p:spPr>
          <a:xfrm>
            <a:off x="1198721" y="1208484"/>
            <a:ext cx="1740813" cy="226219"/>
          </a:xfrm>
          <a:prstGeom prst="rect">
            <a:avLst/>
          </a:prstGeom>
          <a:noFill/>
          <a:ln/>
        </p:spPr>
        <p:txBody>
          <a:bodyPr wrap="none" lIns="0" tIns="0" rIns="0" bIns="0" rtlCol="0" anchor="t"/>
          <a:lstStyle/>
          <a:p>
            <a:pPr algn="l" indent="0" marL="0">
              <a:lnSpc>
                <a:spcPts val="1750"/>
              </a:lnSpc>
              <a:buNone/>
            </a:pPr>
            <a:r>
              <a:rPr lang="en-US" sz="1350" b="1" dirty="0">
                <a:solidFill>
                  <a:srgbClr val="EBEDF0"/>
                </a:solidFill>
                <a:latin typeface="Geist Bold" pitchFamily="34" charset="0"/>
                <a:ea typeface="Geist Bold" pitchFamily="34" charset="-122"/>
                <a:cs typeface="Geist Bold" pitchFamily="34" charset="-120"/>
              </a:rPr>
              <a:t>Alert Dialog Handler</a:t>
            </a:r>
            <a:endParaRPr lang="en-US" sz="1350" dirty="0"/>
          </a:p>
        </p:txBody>
      </p:sp>
      <p:sp>
        <p:nvSpPr>
          <p:cNvPr id="8" name="Shape 5"/>
          <p:cNvSpPr/>
          <p:nvPr/>
        </p:nvSpPr>
        <p:spPr>
          <a:xfrm>
            <a:off x="1198721" y="1591270"/>
            <a:ext cx="7442716" cy="2381964"/>
          </a:xfrm>
          <a:prstGeom prst="roundRect">
            <a:avLst>
              <a:gd name="adj" fmla="val 2456"/>
            </a:avLst>
          </a:prstGeom>
          <a:solidFill>
            <a:srgbClr val="1D232D"/>
          </a:solidFill>
          <a:ln/>
        </p:spPr>
      </p:sp>
      <p:sp>
        <p:nvSpPr>
          <p:cNvPr id="9" name="Shape 6"/>
          <p:cNvSpPr/>
          <p:nvPr/>
        </p:nvSpPr>
        <p:spPr>
          <a:xfrm>
            <a:off x="1191816" y="1591270"/>
            <a:ext cx="7456527" cy="2381964"/>
          </a:xfrm>
          <a:prstGeom prst="roundRect">
            <a:avLst>
              <a:gd name="adj" fmla="val 877"/>
            </a:avLst>
          </a:prstGeom>
          <a:solidFill>
            <a:srgbClr val="1D232D"/>
          </a:solidFill>
          <a:ln/>
        </p:spPr>
      </p:sp>
      <p:sp>
        <p:nvSpPr>
          <p:cNvPr id="10" name="Text 7"/>
          <p:cNvSpPr/>
          <p:nvPr/>
        </p:nvSpPr>
        <p:spPr>
          <a:xfrm>
            <a:off x="1331000" y="1695688"/>
            <a:ext cx="7178159" cy="2173129"/>
          </a:xfrm>
          <a:prstGeom prst="rect">
            <a:avLst/>
          </a:prstGeom>
          <a:noFill/>
          <a:ln/>
        </p:spPr>
        <p:txBody>
          <a:bodyPr wrap="square" lIns="0" tIns="0" rIns="0" bIns="0" rtlCol="0" anchor="t"/>
          <a:lstStyle/>
          <a:p>
            <a:pPr algn="l" indent="0" marL="0">
              <a:lnSpc>
                <a:spcPts val="1400"/>
              </a:lnSpc>
              <a:buNone/>
            </a:pPr>
            <a:r>
              <a:rPr lang="en-US" sz="1050" dirty="0">
                <a:solidFill>
                  <a:srgbClr val="EBEDF0"/>
                </a:solidFill>
                <a:highlight>
                  <a:srgbClr val="1D232D"/>
                </a:highlight>
                <a:latin typeface="Consolas" pitchFamily="34" charset="0"/>
                <a:ea typeface="Consolas" pitchFamily="34" charset="-122"/>
                <a:cs typeface="Consolas" pitchFamily="34" charset="-120"/>
              </a:rPr>
              <a:t>import { test, expect } from '@playwright/test';test('handle alert dialog', async ({ page }) =&gt; {  // Listen for the dialog  page.on('dialog', async (dialog) =&gt; {    console.log('Dialog message:', dialog.message());    await dialog.accept(); // or dialog.dismiss();  });  await page.goto('https://example.com');  await page.click('#trigger-alert');});</a:t>
            </a:r>
            <a:endParaRPr lang="en-US" sz="1050" dirty="0"/>
          </a:p>
        </p:txBody>
      </p:sp>
      <p:sp>
        <p:nvSpPr>
          <p:cNvPr id="11" name="Shape 8"/>
          <p:cNvSpPr/>
          <p:nvPr/>
        </p:nvSpPr>
        <p:spPr>
          <a:xfrm>
            <a:off x="487323" y="4266843"/>
            <a:ext cx="8169354" cy="1805940"/>
          </a:xfrm>
          <a:prstGeom prst="roundRect">
            <a:avLst>
              <a:gd name="adj" fmla="val 3239"/>
            </a:avLst>
          </a:prstGeom>
          <a:solidFill>
            <a:srgbClr val="101620">
              <a:alpha val="95000"/>
            </a:srgbClr>
          </a:solidFill>
          <a:ln w="15240">
            <a:solidFill>
              <a:srgbClr val="002A80"/>
            </a:solidFill>
            <a:prstDash val="solid"/>
          </a:ln>
        </p:spPr>
      </p:sp>
      <p:sp>
        <p:nvSpPr>
          <p:cNvPr id="12" name="Shape 9"/>
          <p:cNvSpPr/>
          <p:nvPr/>
        </p:nvSpPr>
        <p:spPr>
          <a:xfrm>
            <a:off x="502563" y="4282083"/>
            <a:ext cx="556974" cy="1775460"/>
          </a:xfrm>
          <a:prstGeom prst="roundRect">
            <a:avLst>
              <a:gd name="adj" fmla="val 7218"/>
            </a:avLst>
          </a:prstGeom>
          <a:solidFill>
            <a:srgbClr val="101620"/>
          </a:solidFill>
          <a:ln/>
        </p:spPr>
      </p:sp>
      <p:sp>
        <p:nvSpPr>
          <p:cNvPr id="13" name="Text 10"/>
          <p:cNvSpPr/>
          <p:nvPr/>
        </p:nvSpPr>
        <p:spPr>
          <a:xfrm>
            <a:off x="669012" y="5034082"/>
            <a:ext cx="208836" cy="271463"/>
          </a:xfrm>
          <a:prstGeom prst="rect">
            <a:avLst/>
          </a:prstGeom>
          <a:noFill/>
          <a:ln/>
        </p:spPr>
        <p:txBody>
          <a:bodyPr wrap="none" lIns="0" tIns="0" rIns="0" bIns="0" rtlCol="0" anchor="t"/>
          <a:lstStyle/>
          <a:p>
            <a:pPr algn="l" indent="0" marL="0">
              <a:lnSpc>
                <a:spcPts val="1600"/>
              </a:lnSpc>
              <a:buNone/>
            </a:pPr>
            <a:r>
              <a:rPr lang="en-US" sz="1600" b="1" dirty="0">
                <a:solidFill>
                  <a:srgbClr val="EBEDF0"/>
                </a:solidFill>
                <a:latin typeface="Geist Bold" pitchFamily="34" charset="0"/>
                <a:ea typeface="Geist Bold" pitchFamily="34" charset="-122"/>
                <a:cs typeface="Geist Bold" pitchFamily="34" charset="-120"/>
              </a:rPr>
              <a:t>2</a:t>
            </a:r>
            <a:endParaRPr lang="en-US" sz="1600" dirty="0"/>
          </a:p>
        </p:txBody>
      </p:sp>
      <p:sp>
        <p:nvSpPr>
          <p:cNvPr id="14" name="Text 11"/>
          <p:cNvSpPr/>
          <p:nvPr/>
        </p:nvSpPr>
        <p:spPr>
          <a:xfrm>
            <a:off x="1198721" y="4421267"/>
            <a:ext cx="1975247" cy="226219"/>
          </a:xfrm>
          <a:prstGeom prst="rect">
            <a:avLst/>
          </a:prstGeom>
          <a:noFill/>
          <a:ln/>
        </p:spPr>
        <p:txBody>
          <a:bodyPr wrap="none" lIns="0" tIns="0" rIns="0" bIns="0" rtlCol="0" anchor="t"/>
          <a:lstStyle/>
          <a:p>
            <a:pPr algn="l" indent="0" marL="0">
              <a:lnSpc>
                <a:spcPts val="1750"/>
              </a:lnSpc>
              <a:buNone/>
            </a:pPr>
            <a:r>
              <a:rPr lang="en-US" sz="1350" b="1" dirty="0">
                <a:solidFill>
                  <a:srgbClr val="EBEDF0"/>
                </a:solidFill>
                <a:latin typeface="Geist Bold" pitchFamily="34" charset="0"/>
                <a:ea typeface="Geist Bold" pitchFamily="34" charset="-122"/>
                <a:cs typeface="Geist Bold" pitchFamily="34" charset="-120"/>
              </a:rPr>
              <a:t>Confirm Dialog Handler</a:t>
            </a:r>
            <a:endParaRPr lang="en-US" sz="1350" dirty="0"/>
          </a:p>
        </p:txBody>
      </p:sp>
      <p:sp>
        <p:nvSpPr>
          <p:cNvPr id="15" name="Shape 12"/>
          <p:cNvSpPr/>
          <p:nvPr/>
        </p:nvSpPr>
        <p:spPr>
          <a:xfrm>
            <a:off x="1198721" y="4804053"/>
            <a:ext cx="7442716" cy="1114306"/>
          </a:xfrm>
          <a:prstGeom prst="roundRect">
            <a:avLst>
              <a:gd name="adj" fmla="val 5249"/>
            </a:avLst>
          </a:prstGeom>
          <a:solidFill>
            <a:srgbClr val="1D232D"/>
          </a:solidFill>
          <a:ln/>
        </p:spPr>
      </p:sp>
      <p:sp>
        <p:nvSpPr>
          <p:cNvPr id="16" name="Shape 13"/>
          <p:cNvSpPr/>
          <p:nvPr/>
        </p:nvSpPr>
        <p:spPr>
          <a:xfrm>
            <a:off x="1191816" y="4804053"/>
            <a:ext cx="7456527" cy="1114306"/>
          </a:xfrm>
          <a:prstGeom prst="roundRect">
            <a:avLst>
              <a:gd name="adj" fmla="val 1875"/>
            </a:avLst>
          </a:prstGeom>
          <a:solidFill>
            <a:srgbClr val="1D232D"/>
          </a:solidFill>
          <a:ln/>
        </p:spPr>
      </p:sp>
      <p:sp>
        <p:nvSpPr>
          <p:cNvPr id="17" name="Text 14"/>
          <p:cNvSpPr/>
          <p:nvPr/>
        </p:nvSpPr>
        <p:spPr>
          <a:xfrm>
            <a:off x="1331000" y="4908471"/>
            <a:ext cx="7178159" cy="905470"/>
          </a:xfrm>
          <a:prstGeom prst="rect">
            <a:avLst/>
          </a:prstGeom>
          <a:noFill/>
          <a:ln/>
        </p:spPr>
        <p:txBody>
          <a:bodyPr wrap="square" lIns="0" tIns="0" rIns="0" bIns="0" rtlCol="0" anchor="t"/>
          <a:lstStyle/>
          <a:p>
            <a:pPr algn="l" indent="0" marL="0">
              <a:lnSpc>
                <a:spcPts val="1400"/>
              </a:lnSpc>
              <a:buNone/>
            </a:pPr>
            <a:r>
              <a:rPr lang="en-US" sz="1050" dirty="0">
                <a:solidFill>
                  <a:srgbClr val="EBEDF0"/>
                </a:solidFill>
                <a:highlight>
                  <a:srgbClr val="1D232D"/>
                </a:highlight>
                <a:latin typeface="Consolas" pitchFamily="34" charset="0"/>
                <a:ea typeface="Consolas" pitchFamily="34" charset="-122"/>
                <a:cs typeface="Consolas" pitchFamily="34" charset="-120"/>
              </a:rPr>
              <a:t>page.on('dialog', async (dialog) =&gt; {  console.log(dialog.message());  await dialog.accept(); // Click OK  // await dialog.dismiss(); // Click Cancel});</a:t>
            </a:r>
            <a:endParaRPr lang="en-US" sz="1050" dirty="0"/>
          </a:p>
        </p:txBody>
      </p:sp>
      <p:sp>
        <p:nvSpPr>
          <p:cNvPr id="18" name="Shape 15"/>
          <p:cNvSpPr/>
          <p:nvPr/>
        </p:nvSpPr>
        <p:spPr>
          <a:xfrm>
            <a:off x="487323" y="6211967"/>
            <a:ext cx="8169354" cy="1624846"/>
          </a:xfrm>
          <a:prstGeom prst="roundRect">
            <a:avLst>
              <a:gd name="adj" fmla="val 3600"/>
            </a:avLst>
          </a:prstGeom>
          <a:solidFill>
            <a:srgbClr val="101620">
              <a:alpha val="95000"/>
            </a:srgbClr>
          </a:solidFill>
          <a:ln w="15240">
            <a:solidFill>
              <a:srgbClr val="002A80"/>
            </a:solidFill>
            <a:prstDash val="solid"/>
          </a:ln>
        </p:spPr>
      </p:sp>
      <p:sp>
        <p:nvSpPr>
          <p:cNvPr id="19" name="Shape 16"/>
          <p:cNvSpPr/>
          <p:nvPr/>
        </p:nvSpPr>
        <p:spPr>
          <a:xfrm>
            <a:off x="502563" y="6227207"/>
            <a:ext cx="556974" cy="1594366"/>
          </a:xfrm>
          <a:prstGeom prst="roundRect">
            <a:avLst>
              <a:gd name="adj" fmla="val 7218"/>
            </a:avLst>
          </a:prstGeom>
          <a:solidFill>
            <a:srgbClr val="101620"/>
          </a:solidFill>
          <a:ln/>
        </p:spPr>
      </p:sp>
      <p:sp>
        <p:nvSpPr>
          <p:cNvPr id="20" name="Text 17"/>
          <p:cNvSpPr/>
          <p:nvPr/>
        </p:nvSpPr>
        <p:spPr>
          <a:xfrm>
            <a:off x="669012" y="6888599"/>
            <a:ext cx="208836" cy="271463"/>
          </a:xfrm>
          <a:prstGeom prst="rect">
            <a:avLst/>
          </a:prstGeom>
          <a:noFill/>
          <a:ln/>
        </p:spPr>
        <p:txBody>
          <a:bodyPr wrap="none" lIns="0" tIns="0" rIns="0" bIns="0" rtlCol="0" anchor="t"/>
          <a:lstStyle/>
          <a:p>
            <a:pPr algn="l" indent="0" marL="0">
              <a:lnSpc>
                <a:spcPts val="1600"/>
              </a:lnSpc>
              <a:buNone/>
            </a:pPr>
            <a:r>
              <a:rPr lang="en-US" sz="1600" b="1" dirty="0">
                <a:solidFill>
                  <a:srgbClr val="EBEDF0"/>
                </a:solidFill>
                <a:latin typeface="Geist Bold" pitchFamily="34" charset="0"/>
                <a:ea typeface="Geist Bold" pitchFamily="34" charset="-122"/>
                <a:cs typeface="Geist Bold" pitchFamily="34" charset="-120"/>
              </a:rPr>
              <a:t>3</a:t>
            </a:r>
            <a:endParaRPr lang="en-US" sz="1600" dirty="0"/>
          </a:p>
        </p:txBody>
      </p:sp>
      <p:sp>
        <p:nvSpPr>
          <p:cNvPr id="21" name="Text 18"/>
          <p:cNvSpPr/>
          <p:nvPr/>
        </p:nvSpPr>
        <p:spPr>
          <a:xfrm>
            <a:off x="1198721" y="6366391"/>
            <a:ext cx="2101929" cy="226219"/>
          </a:xfrm>
          <a:prstGeom prst="rect">
            <a:avLst/>
          </a:prstGeom>
          <a:noFill/>
          <a:ln/>
        </p:spPr>
        <p:txBody>
          <a:bodyPr wrap="none" lIns="0" tIns="0" rIns="0" bIns="0" rtlCol="0" anchor="t"/>
          <a:lstStyle/>
          <a:p>
            <a:pPr algn="l" indent="0" marL="0">
              <a:lnSpc>
                <a:spcPts val="1750"/>
              </a:lnSpc>
              <a:buNone/>
            </a:pPr>
            <a:r>
              <a:rPr lang="en-US" sz="1350" b="1" dirty="0">
                <a:solidFill>
                  <a:srgbClr val="EBEDF0"/>
                </a:solidFill>
                <a:latin typeface="Geist Bold" pitchFamily="34" charset="0"/>
                <a:ea typeface="Geist Bold" pitchFamily="34" charset="-122"/>
                <a:cs typeface="Geist Bold" pitchFamily="34" charset="-120"/>
              </a:rPr>
              <a:t>Prompt Dialog with Input</a:t>
            </a:r>
            <a:endParaRPr lang="en-US" sz="1350" dirty="0"/>
          </a:p>
        </p:txBody>
      </p:sp>
      <p:sp>
        <p:nvSpPr>
          <p:cNvPr id="22" name="Shape 19"/>
          <p:cNvSpPr/>
          <p:nvPr/>
        </p:nvSpPr>
        <p:spPr>
          <a:xfrm>
            <a:off x="1198721" y="6749177"/>
            <a:ext cx="7442716" cy="933212"/>
          </a:xfrm>
          <a:prstGeom prst="roundRect">
            <a:avLst>
              <a:gd name="adj" fmla="val 6268"/>
            </a:avLst>
          </a:prstGeom>
          <a:solidFill>
            <a:srgbClr val="1D232D"/>
          </a:solidFill>
          <a:ln/>
        </p:spPr>
      </p:sp>
      <p:sp>
        <p:nvSpPr>
          <p:cNvPr id="23" name="Shape 20"/>
          <p:cNvSpPr/>
          <p:nvPr/>
        </p:nvSpPr>
        <p:spPr>
          <a:xfrm>
            <a:off x="1191816" y="6749177"/>
            <a:ext cx="7456527" cy="933212"/>
          </a:xfrm>
          <a:prstGeom prst="roundRect">
            <a:avLst>
              <a:gd name="adj" fmla="val 2239"/>
            </a:avLst>
          </a:prstGeom>
          <a:solidFill>
            <a:srgbClr val="1D232D"/>
          </a:solidFill>
          <a:ln/>
        </p:spPr>
      </p:sp>
      <p:sp>
        <p:nvSpPr>
          <p:cNvPr id="24" name="Text 21"/>
          <p:cNvSpPr/>
          <p:nvPr/>
        </p:nvSpPr>
        <p:spPr>
          <a:xfrm>
            <a:off x="1331000" y="6853595"/>
            <a:ext cx="7178159" cy="724376"/>
          </a:xfrm>
          <a:prstGeom prst="rect">
            <a:avLst/>
          </a:prstGeom>
          <a:noFill/>
          <a:ln/>
        </p:spPr>
        <p:txBody>
          <a:bodyPr wrap="square" lIns="0" tIns="0" rIns="0" bIns="0" rtlCol="0" anchor="t"/>
          <a:lstStyle/>
          <a:p>
            <a:pPr algn="l" indent="0" marL="0">
              <a:lnSpc>
                <a:spcPts val="1400"/>
              </a:lnSpc>
              <a:buNone/>
            </a:pPr>
            <a:r>
              <a:rPr lang="en-US" sz="1050" dirty="0">
                <a:solidFill>
                  <a:srgbClr val="EBEDF0"/>
                </a:solidFill>
                <a:highlight>
                  <a:srgbClr val="1D232D"/>
                </a:highlight>
                <a:latin typeface="Consolas" pitchFamily="34" charset="0"/>
                <a:ea typeface="Consolas" pitchFamily="34" charset="-122"/>
                <a:cs typeface="Consolas" pitchFamily="34" charset="-120"/>
              </a:rPr>
              <a:t>page.on('dialog', async (dialog) =&gt; { console.log(dialog.message()); await dialog.accept('My input text'); // Provide input and click OK});</a:t>
            </a:r>
            <a:endParaRPr lang="en-US"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72095" y="397193"/>
            <a:ext cx="3761661" cy="469582"/>
          </a:xfrm>
          <a:prstGeom prst="rect">
            <a:avLst/>
          </a:prstGeom>
          <a:noFill/>
          <a:ln/>
        </p:spPr>
        <p:txBody>
          <a:bodyPr wrap="none" lIns="0" tIns="0" rIns="0" bIns="0" rtlCol="0" anchor="t"/>
          <a:lstStyle/>
          <a:p>
            <a:pPr algn="l" indent="0" marL="0">
              <a:lnSpc>
                <a:spcPts val="3650"/>
              </a:lnSpc>
              <a:buNone/>
            </a:pPr>
            <a:r>
              <a:rPr lang="en-US" sz="2800" b="1" dirty="0">
                <a:solidFill>
                  <a:srgbClr val="F2F5FA"/>
                </a:solidFill>
                <a:latin typeface="Geist Bold" pitchFamily="34" charset="0"/>
                <a:ea typeface="Geist Bold" pitchFamily="34" charset="-122"/>
                <a:cs typeface="Geist Bold" pitchFamily="34" charset="-120"/>
              </a:rPr>
              <a:t>Working with Iframes</a:t>
            </a:r>
            <a:endParaRPr lang="en-US" sz="2800" dirty="0"/>
          </a:p>
        </p:txBody>
      </p:sp>
      <p:pic>
        <p:nvPicPr>
          <p:cNvPr id="3" name="Image 0" descr="preencoded.png">    </p:cNvPr>
          <p:cNvPicPr>
            <a:picLocks noChangeAspect="1"/>
          </p:cNvPicPr>
          <p:nvPr/>
        </p:nvPicPr>
        <p:blipFill>
          <a:blip r:embed="rId1"/>
          <a:stretch>
            <a:fillRect/>
          </a:stretch>
        </p:blipFill>
        <p:spPr>
          <a:xfrm>
            <a:off x="572095" y="1245989"/>
            <a:ext cx="6566892" cy="6566892"/>
          </a:xfrm>
          <a:prstGeom prst="rect">
            <a:avLst/>
          </a:prstGeom>
        </p:spPr>
      </p:pic>
      <p:sp>
        <p:nvSpPr>
          <p:cNvPr id="4" name="Text 1"/>
          <p:cNvSpPr/>
          <p:nvPr/>
        </p:nvSpPr>
        <p:spPr>
          <a:xfrm>
            <a:off x="572095" y="7975402"/>
            <a:ext cx="6566892" cy="562927"/>
          </a:xfrm>
          <a:prstGeom prst="rect">
            <a:avLst/>
          </a:prstGeom>
          <a:noFill/>
          <a:ln/>
        </p:spPr>
        <p:txBody>
          <a:bodyPr wrap="square" lIns="0" tIns="0" rIns="0" bIns="0" rtlCol="0" anchor="t"/>
          <a:lstStyle/>
          <a:p>
            <a:pPr algn="l" indent="0" marL="0">
              <a:lnSpc>
                <a:spcPts val="1450"/>
              </a:lnSpc>
              <a:buNone/>
            </a:pPr>
            <a:r>
              <a:rPr lang="en-US" sz="1100" dirty="0">
                <a:solidFill>
                  <a:srgbClr val="EBEDF0"/>
                </a:solidFill>
                <a:latin typeface="Geist" pitchFamily="34" charset="0"/>
                <a:ea typeface="Geist" pitchFamily="34" charset="-122"/>
                <a:cs typeface="Geist" pitchFamily="34" charset="-120"/>
              </a:rPr>
              <a:t>Iframes (inline frames) are HTML elements that embed one document within another, commonly used for YouTube videos, Google Maps, and third-party widgets. Playwright provides multiple approaches for iframe interaction.</a:t>
            </a:r>
            <a:endParaRPr lang="en-US" sz="1100" dirty="0"/>
          </a:p>
        </p:txBody>
      </p:sp>
      <p:pic>
        <p:nvPicPr>
          <p:cNvPr id="5" name="Image 1" descr="preencoded.png">    </p:cNvPr>
          <p:cNvPicPr>
            <a:picLocks noChangeAspect="1"/>
          </p:cNvPicPr>
          <p:nvPr/>
        </p:nvPicPr>
        <p:blipFill>
          <a:blip r:embed="rId2"/>
          <a:stretch>
            <a:fillRect/>
          </a:stretch>
        </p:blipFill>
        <p:spPr>
          <a:xfrm>
            <a:off x="7499033" y="1245989"/>
            <a:ext cx="288846" cy="288846"/>
          </a:xfrm>
          <a:prstGeom prst="rect">
            <a:avLst/>
          </a:prstGeom>
        </p:spPr>
      </p:pic>
      <p:sp>
        <p:nvSpPr>
          <p:cNvPr id="6" name="Text 2"/>
          <p:cNvSpPr/>
          <p:nvPr/>
        </p:nvSpPr>
        <p:spPr>
          <a:xfrm>
            <a:off x="7499033" y="1715333"/>
            <a:ext cx="1805821" cy="234791"/>
          </a:xfrm>
          <a:prstGeom prst="rect">
            <a:avLst/>
          </a:prstGeom>
          <a:noFill/>
          <a:ln/>
        </p:spPr>
        <p:txBody>
          <a:bodyPr wrap="none" lIns="0" tIns="0" rIns="0" bIns="0" rtlCol="0" anchor="t"/>
          <a:lstStyle/>
          <a:p>
            <a:pPr algn="l" indent="0" marL="0">
              <a:lnSpc>
                <a:spcPts val="1800"/>
              </a:lnSpc>
              <a:buNone/>
            </a:pPr>
            <a:r>
              <a:rPr lang="en-US" sz="1400" b="1" dirty="0">
                <a:solidFill>
                  <a:srgbClr val="EBEDF0"/>
                </a:solidFill>
                <a:latin typeface="Geist Bold" pitchFamily="34" charset="0"/>
                <a:ea typeface="Geist Bold" pitchFamily="34" charset="-122"/>
                <a:cs typeface="Geist Bold" pitchFamily="34" charset="-120"/>
              </a:rPr>
              <a:t>page.frames()</a:t>
            </a:r>
            <a:endParaRPr lang="en-US" sz="1400" dirty="0"/>
          </a:p>
        </p:txBody>
      </p:sp>
      <p:sp>
        <p:nvSpPr>
          <p:cNvPr id="7" name="Text 3"/>
          <p:cNvSpPr/>
          <p:nvPr/>
        </p:nvSpPr>
        <p:spPr>
          <a:xfrm>
            <a:off x="7499033" y="2094547"/>
            <a:ext cx="6566892" cy="375285"/>
          </a:xfrm>
          <a:prstGeom prst="rect">
            <a:avLst/>
          </a:prstGeom>
          <a:noFill/>
          <a:ln/>
        </p:spPr>
        <p:txBody>
          <a:bodyPr wrap="square" lIns="0" tIns="0" rIns="0" bIns="0" rtlCol="0" anchor="t"/>
          <a:lstStyle/>
          <a:p>
            <a:pPr algn="l" indent="0" marL="0">
              <a:lnSpc>
                <a:spcPts val="1450"/>
              </a:lnSpc>
              <a:buNone/>
            </a:pPr>
            <a:r>
              <a:rPr lang="en-US" sz="1100" dirty="0">
                <a:solidFill>
                  <a:srgbClr val="EBEDF0"/>
                </a:solidFill>
                <a:latin typeface="Geist" pitchFamily="34" charset="0"/>
                <a:ea typeface="Geist" pitchFamily="34" charset="-122"/>
                <a:cs typeface="Geist" pitchFamily="34" charset="-120"/>
              </a:rPr>
              <a:t>Returns a complete list of all frames on the current page, helping you understand the iframe structure</a:t>
            </a:r>
            <a:endParaRPr lang="en-US" sz="1100" dirty="0"/>
          </a:p>
        </p:txBody>
      </p:sp>
      <p:pic>
        <p:nvPicPr>
          <p:cNvPr id="8" name="Image 2" descr="preencoded.png">    </p:cNvPr>
          <p:cNvPicPr>
            <a:picLocks noChangeAspect="1"/>
          </p:cNvPicPr>
          <p:nvPr/>
        </p:nvPicPr>
        <p:blipFill>
          <a:blip r:embed="rId3"/>
          <a:stretch>
            <a:fillRect/>
          </a:stretch>
        </p:blipFill>
        <p:spPr>
          <a:xfrm>
            <a:off x="7499033" y="2758678"/>
            <a:ext cx="288846" cy="288846"/>
          </a:xfrm>
          <a:prstGeom prst="rect">
            <a:avLst/>
          </a:prstGeom>
        </p:spPr>
      </p:pic>
      <p:sp>
        <p:nvSpPr>
          <p:cNvPr id="9" name="Text 4"/>
          <p:cNvSpPr/>
          <p:nvPr/>
        </p:nvSpPr>
        <p:spPr>
          <a:xfrm>
            <a:off x="7499033" y="3228023"/>
            <a:ext cx="1805821" cy="234791"/>
          </a:xfrm>
          <a:prstGeom prst="rect">
            <a:avLst/>
          </a:prstGeom>
          <a:noFill/>
          <a:ln/>
        </p:spPr>
        <p:txBody>
          <a:bodyPr wrap="none" lIns="0" tIns="0" rIns="0" bIns="0" rtlCol="0" anchor="t"/>
          <a:lstStyle/>
          <a:p>
            <a:pPr algn="l" indent="0" marL="0">
              <a:lnSpc>
                <a:spcPts val="1800"/>
              </a:lnSpc>
              <a:buNone/>
            </a:pPr>
            <a:r>
              <a:rPr lang="en-US" sz="1400" b="1" dirty="0">
                <a:solidFill>
                  <a:srgbClr val="EBEDF0"/>
                </a:solidFill>
                <a:latin typeface="Geist Bold" pitchFamily="34" charset="0"/>
                <a:ea typeface="Geist Bold" pitchFamily="34" charset="-122"/>
                <a:cs typeface="Geist Bold" pitchFamily="34" charset="-120"/>
              </a:rPr>
              <a:t>page.frame()</a:t>
            </a:r>
            <a:endParaRPr lang="en-US" sz="1400" dirty="0"/>
          </a:p>
        </p:txBody>
      </p:sp>
      <p:sp>
        <p:nvSpPr>
          <p:cNvPr id="10" name="Text 5"/>
          <p:cNvSpPr/>
          <p:nvPr/>
        </p:nvSpPr>
        <p:spPr>
          <a:xfrm>
            <a:off x="7499033" y="3607237"/>
            <a:ext cx="6566892" cy="187643"/>
          </a:xfrm>
          <a:prstGeom prst="rect">
            <a:avLst/>
          </a:prstGeom>
          <a:noFill/>
          <a:ln/>
        </p:spPr>
        <p:txBody>
          <a:bodyPr wrap="none" lIns="0" tIns="0" rIns="0" bIns="0" rtlCol="0" anchor="t"/>
          <a:lstStyle/>
          <a:p>
            <a:pPr algn="l" indent="0" marL="0">
              <a:lnSpc>
                <a:spcPts val="1450"/>
              </a:lnSpc>
              <a:buNone/>
            </a:pPr>
            <a:r>
              <a:rPr lang="en-US" sz="1100" dirty="0">
                <a:solidFill>
                  <a:srgbClr val="EBEDF0"/>
                </a:solidFill>
                <a:latin typeface="Geist" pitchFamily="34" charset="0"/>
                <a:ea typeface="Geist" pitchFamily="34" charset="-122"/>
                <a:cs typeface="Geist" pitchFamily="34" charset="-120"/>
              </a:rPr>
              <a:t>Accesses a specific frame by URL or name, returning a Frame object for element interaction</a:t>
            </a:r>
            <a:endParaRPr lang="en-US" sz="1100" dirty="0"/>
          </a:p>
        </p:txBody>
      </p:sp>
      <p:pic>
        <p:nvPicPr>
          <p:cNvPr id="11" name="Image 3" descr="preencoded.png">    </p:cNvPr>
          <p:cNvPicPr>
            <a:picLocks noChangeAspect="1"/>
          </p:cNvPicPr>
          <p:nvPr/>
        </p:nvPicPr>
        <p:blipFill>
          <a:blip r:embed="rId4"/>
          <a:stretch>
            <a:fillRect/>
          </a:stretch>
        </p:blipFill>
        <p:spPr>
          <a:xfrm>
            <a:off x="7499033" y="4083725"/>
            <a:ext cx="288846" cy="288846"/>
          </a:xfrm>
          <a:prstGeom prst="rect">
            <a:avLst/>
          </a:prstGeom>
        </p:spPr>
      </p:pic>
      <p:sp>
        <p:nvSpPr>
          <p:cNvPr id="12" name="Text 6"/>
          <p:cNvSpPr/>
          <p:nvPr/>
        </p:nvSpPr>
        <p:spPr>
          <a:xfrm>
            <a:off x="7499033" y="4553069"/>
            <a:ext cx="1805821" cy="234791"/>
          </a:xfrm>
          <a:prstGeom prst="rect">
            <a:avLst/>
          </a:prstGeom>
          <a:noFill/>
          <a:ln/>
        </p:spPr>
        <p:txBody>
          <a:bodyPr wrap="none" lIns="0" tIns="0" rIns="0" bIns="0" rtlCol="0" anchor="t"/>
          <a:lstStyle/>
          <a:p>
            <a:pPr algn="l" indent="0" marL="0">
              <a:lnSpc>
                <a:spcPts val="1800"/>
              </a:lnSpc>
              <a:buNone/>
            </a:pPr>
            <a:r>
              <a:rPr lang="en-US" sz="1400" b="1" dirty="0">
                <a:solidFill>
                  <a:srgbClr val="EBEDF0"/>
                </a:solidFill>
                <a:latin typeface="Geist Bold" pitchFamily="34" charset="0"/>
                <a:ea typeface="Geist Bold" pitchFamily="34" charset="-122"/>
                <a:cs typeface="Geist Bold" pitchFamily="34" charset="-120"/>
              </a:rPr>
              <a:t>page.frameLocator()</a:t>
            </a:r>
            <a:endParaRPr lang="en-US" sz="1400" dirty="0"/>
          </a:p>
        </p:txBody>
      </p:sp>
      <p:sp>
        <p:nvSpPr>
          <p:cNvPr id="13" name="Text 7"/>
          <p:cNvSpPr/>
          <p:nvPr/>
        </p:nvSpPr>
        <p:spPr>
          <a:xfrm>
            <a:off x="7499033" y="4932283"/>
            <a:ext cx="6566892" cy="187643"/>
          </a:xfrm>
          <a:prstGeom prst="rect">
            <a:avLst/>
          </a:prstGeom>
          <a:noFill/>
          <a:ln/>
        </p:spPr>
        <p:txBody>
          <a:bodyPr wrap="none" lIns="0" tIns="0" rIns="0" bIns="0" rtlCol="0" anchor="t"/>
          <a:lstStyle/>
          <a:p>
            <a:pPr algn="l" indent="0" marL="0">
              <a:lnSpc>
                <a:spcPts val="1450"/>
              </a:lnSpc>
              <a:buNone/>
            </a:pPr>
            <a:r>
              <a:rPr lang="en-US" sz="1100" dirty="0">
                <a:solidFill>
                  <a:srgbClr val="EBEDF0"/>
                </a:solidFill>
                <a:latin typeface="Geist" pitchFamily="34" charset="0"/>
                <a:ea typeface="Geist" pitchFamily="34" charset="-122"/>
                <a:cs typeface="Geist" pitchFamily="34" charset="-120"/>
              </a:rPr>
              <a:t>Modern, preferred method using Playwright's powerful locators for more stable iframe interactions</a:t>
            </a:r>
            <a:endParaRPr lang="en-US" sz="1100" dirty="0"/>
          </a:p>
        </p:txBody>
      </p:sp>
      <p:sp>
        <p:nvSpPr>
          <p:cNvPr id="14" name="Text 8"/>
          <p:cNvSpPr/>
          <p:nvPr/>
        </p:nvSpPr>
        <p:spPr>
          <a:xfrm>
            <a:off x="788789" y="8993386"/>
            <a:ext cx="13269516" cy="187643"/>
          </a:xfrm>
          <a:prstGeom prst="rect">
            <a:avLst/>
          </a:prstGeom>
          <a:noFill/>
          <a:ln/>
        </p:spPr>
        <p:txBody>
          <a:bodyPr wrap="none" lIns="0" tIns="0" rIns="0" bIns="0" rtlCol="0" anchor="t"/>
          <a:lstStyle/>
          <a:p>
            <a:pPr algn="l" indent="0" marL="0">
              <a:lnSpc>
                <a:spcPts val="1450"/>
              </a:lnSpc>
              <a:buNone/>
            </a:pPr>
            <a:r>
              <a:rPr lang="en-US" sz="1100" b="1" dirty="0">
                <a:solidFill>
                  <a:srgbClr val="1F2A5D"/>
                </a:solidFill>
                <a:latin typeface="Geist" pitchFamily="34" charset="0"/>
                <a:ea typeface="Geist" pitchFamily="34" charset="-122"/>
                <a:cs typeface="Geist" pitchFamily="34" charset="-120"/>
              </a:rPr>
              <a:t>Best Practice:</a:t>
            </a:r>
            <a:pPr algn="l" indent="0" marL="0">
              <a:lnSpc>
                <a:spcPts val="1450"/>
              </a:lnSpc>
              <a:buNone/>
            </a:pPr>
            <a:r>
              <a:rPr lang="en-US" sz="1100" dirty="0">
                <a:solidFill>
                  <a:srgbClr val="EBEDF0"/>
                </a:solidFill>
                <a:latin typeface="Geist" pitchFamily="34" charset="0"/>
                <a:ea typeface="Geist" pitchFamily="34" charset="-122"/>
                <a:cs typeface="Geist" pitchFamily="34" charset="-120"/>
              </a:rPr>
              <a:t> Use </a:t>
            </a:r>
            <a:pPr algn="l" indent="0" marL="0">
              <a:lnSpc>
                <a:spcPts val="1450"/>
              </a:lnSpc>
              <a:buNone/>
            </a:pPr>
            <a:r>
              <a:rPr lang="en-US" sz="1100" dirty="0">
                <a:solidFill>
                  <a:srgbClr val="6296FF"/>
                </a:solidFill>
                <a:latin typeface="Geist" pitchFamily="34" charset="0"/>
                <a:ea typeface="Geist" pitchFamily="34" charset="-122"/>
                <a:cs typeface="Geist" pitchFamily="34" charset="-120"/>
              </a:rPr>
              <a:t>page.frameLocator()</a:t>
            </a:r>
            <a:pPr algn="l" indent="0" marL="0">
              <a:lnSpc>
                <a:spcPts val="1450"/>
              </a:lnSpc>
              <a:buNone/>
            </a:pPr>
            <a:r>
              <a:rPr lang="en-US" sz="1100" dirty="0">
                <a:solidFill>
                  <a:srgbClr val="EBEDF0"/>
                </a:solidFill>
                <a:latin typeface="Geist" pitchFamily="34" charset="0"/>
                <a:ea typeface="Geist" pitchFamily="34" charset="-122"/>
                <a:cs typeface="Geist" pitchFamily="34" charset="-120"/>
              </a:rPr>
              <a:t> for new projects as it provides better stability and integrates seamlessly with Playwright's locator strategy.</a:t>
            </a:r>
            <a:endParaRPr lang="en-US" sz="1100" dirty="0"/>
          </a:p>
        </p:txBody>
      </p:sp>
      <p:sp>
        <p:nvSpPr>
          <p:cNvPr id="15" name="Shape 9"/>
          <p:cNvSpPr/>
          <p:nvPr/>
        </p:nvSpPr>
        <p:spPr>
          <a:xfrm>
            <a:off x="572095" y="8830866"/>
            <a:ext cx="15240" cy="512683"/>
          </a:xfrm>
          <a:prstGeom prst="rect">
            <a:avLst/>
          </a:prstGeom>
          <a:solidFill>
            <a:srgbClr val="6296FF"/>
          </a:solid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09362" y="591622"/>
            <a:ext cx="5974913" cy="565785"/>
          </a:xfrm>
          <a:prstGeom prst="rect">
            <a:avLst/>
          </a:prstGeom>
          <a:noFill/>
          <a:ln/>
        </p:spPr>
        <p:txBody>
          <a:bodyPr wrap="none" lIns="0" tIns="0" rIns="0" bIns="0" rtlCol="0" anchor="t"/>
          <a:lstStyle/>
          <a:p>
            <a:pPr algn="l" indent="0" marL="0">
              <a:lnSpc>
                <a:spcPts val="4450"/>
              </a:lnSpc>
              <a:buNone/>
            </a:pPr>
            <a:r>
              <a:rPr lang="en-US" sz="3400" b="1" dirty="0">
                <a:solidFill>
                  <a:srgbClr val="F2F5FA"/>
                </a:solidFill>
                <a:latin typeface="Geist Bold" pitchFamily="34" charset="0"/>
                <a:ea typeface="Geist Bold" pitchFamily="34" charset="-122"/>
                <a:cs typeface="Geist Bold" pitchFamily="34" charset="-120"/>
              </a:rPr>
              <a:t>Advanced Frame Navigation</a:t>
            </a:r>
            <a:endParaRPr lang="en-US" sz="3400" dirty="0"/>
          </a:p>
        </p:txBody>
      </p:sp>
      <p:pic>
        <p:nvPicPr>
          <p:cNvPr id="3" name="Image 0" descr="preencoded.png">    </p:cNvPr>
          <p:cNvPicPr>
            <a:picLocks noChangeAspect="1"/>
          </p:cNvPicPr>
          <p:nvPr/>
        </p:nvPicPr>
        <p:blipFill>
          <a:blip r:embed="rId1"/>
          <a:stretch>
            <a:fillRect/>
          </a:stretch>
        </p:blipFill>
        <p:spPr>
          <a:xfrm>
            <a:off x="609362" y="1505545"/>
            <a:ext cx="870466" cy="1044654"/>
          </a:xfrm>
          <a:prstGeom prst="rect">
            <a:avLst/>
          </a:prstGeom>
        </p:spPr>
      </p:pic>
      <p:sp>
        <p:nvSpPr>
          <p:cNvPr id="4" name="Text 1"/>
          <p:cNvSpPr/>
          <p:nvPr/>
        </p:nvSpPr>
        <p:spPr>
          <a:xfrm>
            <a:off x="1653897" y="1679615"/>
            <a:ext cx="2176343" cy="282893"/>
          </a:xfrm>
          <a:prstGeom prst="rect">
            <a:avLst/>
          </a:prstGeom>
          <a:noFill/>
          <a:ln/>
        </p:spPr>
        <p:txBody>
          <a:bodyPr wrap="none" lIns="0" tIns="0" rIns="0" bIns="0" rtlCol="0" anchor="t"/>
          <a:lstStyle/>
          <a:p>
            <a:pPr algn="l" indent="0" marL="0">
              <a:lnSpc>
                <a:spcPts val="2200"/>
              </a:lnSpc>
              <a:buNone/>
            </a:pPr>
            <a:r>
              <a:rPr lang="en-US" sz="1700" b="1" dirty="0">
                <a:solidFill>
                  <a:srgbClr val="EBEDF0"/>
                </a:solidFill>
                <a:latin typeface="Geist Bold" pitchFamily="34" charset="0"/>
                <a:ea typeface="Geist Bold" pitchFamily="34" charset="-122"/>
                <a:cs typeface="Geist Bold" pitchFamily="34" charset="-120"/>
              </a:rPr>
              <a:t>Main Page Context</a:t>
            </a:r>
            <a:endParaRPr lang="en-US" sz="1700" dirty="0"/>
          </a:p>
        </p:txBody>
      </p:sp>
      <p:sp>
        <p:nvSpPr>
          <p:cNvPr id="5" name="Text 2"/>
          <p:cNvSpPr/>
          <p:nvPr/>
        </p:nvSpPr>
        <p:spPr>
          <a:xfrm>
            <a:off x="1653897" y="2066925"/>
            <a:ext cx="12367141" cy="226219"/>
          </a:xfrm>
          <a:prstGeom prst="rect">
            <a:avLst/>
          </a:prstGeom>
          <a:noFill/>
          <a:ln/>
        </p:spPr>
        <p:txBody>
          <a:bodyPr wrap="none" lIns="0" tIns="0" rIns="0" bIns="0" rtlCol="0" anchor="t"/>
          <a:lstStyle/>
          <a:p>
            <a:pPr algn="l" indent="0" marL="0">
              <a:lnSpc>
                <a:spcPts val="1750"/>
              </a:lnSpc>
              <a:buNone/>
            </a:pPr>
            <a:r>
              <a:rPr lang="en-US" sz="1350" dirty="0">
                <a:solidFill>
                  <a:srgbClr val="EBEDF0"/>
                </a:solidFill>
                <a:latin typeface="Geist" pitchFamily="34" charset="0"/>
                <a:ea typeface="Geist" pitchFamily="34" charset="-122"/>
                <a:cs typeface="Geist" pitchFamily="34" charset="-120"/>
              </a:rPr>
              <a:t>Start with the primary page containing embedded iframes</a:t>
            </a:r>
            <a:endParaRPr lang="en-US" sz="1350" dirty="0"/>
          </a:p>
        </p:txBody>
      </p:sp>
      <p:pic>
        <p:nvPicPr>
          <p:cNvPr id="6" name="Image 1" descr="preencoded.png">    </p:cNvPr>
          <p:cNvPicPr>
            <a:picLocks noChangeAspect="1"/>
          </p:cNvPicPr>
          <p:nvPr/>
        </p:nvPicPr>
        <p:blipFill>
          <a:blip r:embed="rId2"/>
          <a:stretch>
            <a:fillRect/>
          </a:stretch>
        </p:blipFill>
        <p:spPr>
          <a:xfrm>
            <a:off x="609362" y="2550200"/>
            <a:ext cx="870466" cy="1044654"/>
          </a:xfrm>
          <a:prstGeom prst="rect">
            <a:avLst/>
          </a:prstGeom>
        </p:spPr>
      </p:pic>
      <p:sp>
        <p:nvSpPr>
          <p:cNvPr id="7" name="Text 3"/>
          <p:cNvSpPr/>
          <p:nvPr/>
        </p:nvSpPr>
        <p:spPr>
          <a:xfrm>
            <a:off x="1653897" y="2724269"/>
            <a:ext cx="2254925" cy="282893"/>
          </a:xfrm>
          <a:prstGeom prst="rect">
            <a:avLst/>
          </a:prstGeom>
          <a:noFill/>
          <a:ln/>
        </p:spPr>
        <p:txBody>
          <a:bodyPr wrap="none" lIns="0" tIns="0" rIns="0" bIns="0" rtlCol="0" anchor="t"/>
          <a:lstStyle/>
          <a:p>
            <a:pPr algn="l" indent="0" marL="0">
              <a:lnSpc>
                <a:spcPts val="2200"/>
              </a:lnSpc>
              <a:buNone/>
            </a:pPr>
            <a:r>
              <a:rPr lang="en-US" sz="1700" b="1" dirty="0">
                <a:solidFill>
                  <a:srgbClr val="EBEDF0"/>
                </a:solidFill>
                <a:latin typeface="Geist Bold" pitchFamily="34" charset="0"/>
                <a:ea typeface="Geist Bold" pitchFamily="34" charset="-122"/>
                <a:cs typeface="Geist Bold" pitchFamily="34" charset="-120"/>
              </a:rPr>
              <a:t>Parent Frame Access</a:t>
            </a:r>
            <a:endParaRPr lang="en-US" sz="1700" dirty="0"/>
          </a:p>
        </p:txBody>
      </p:sp>
      <p:sp>
        <p:nvSpPr>
          <p:cNvPr id="8" name="Text 4"/>
          <p:cNvSpPr/>
          <p:nvPr/>
        </p:nvSpPr>
        <p:spPr>
          <a:xfrm>
            <a:off x="1653897" y="3111579"/>
            <a:ext cx="12367141" cy="226219"/>
          </a:xfrm>
          <a:prstGeom prst="rect">
            <a:avLst/>
          </a:prstGeom>
          <a:noFill/>
          <a:ln/>
        </p:spPr>
        <p:txBody>
          <a:bodyPr wrap="none" lIns="0" tIns="0" rIns="0" bIns="0" rtlCol="0" anchor="t"/>
          <a:lstStyle/>
          <a:p>
            <a:pPr algn="l" indent="0" marL="0">
              <a:lnSpc>
                <a:spcPts val="1750"/>
              </a:lnSpc>
              <a:buNone/>
            </a:pPr>
            <a:r>
              <a:rPr lang="en-US" sz="1350" dirty="0">
                <a:solidFill>
                  <a:srgbClr val="EBEDF0"/>
                </a:solidFill>
                <a:latin typeface="Geist" pitchFamily="34" charset="0"/>
                <a:ea typeface="Geist" pitchFamily="34" charset="-122"/>
                <a:cs typeface="Geist" pitchFamily="34" charset="-120"/>
              </a:rPr>
              <a:t>Use </a:t>
            </a:r>
            <a:pPr algn="l" indent="0" marL="0">
              <a:lnSpc>
                <a:spcPts val="1750"/>
              </a:lnSpc>
              <a:buNone/>
            </a:pPr>
            <a:r>
              <a:rPr lang="en-US" sz="1350" dirty="0">
                <a:solidFill>
                  <a:srgbClr val="6296FF"/>
                </a:solidFill>
                <a:latin typeface="Geist" pitchFamily="34" charset="0"/>
                <a:ea typeface="Geist" pitchFamily="34" charset="-122"/>
                <a:cs typeface="Geist" pitchFamily="34" charset="-120"/>
              </a:rPr>
              <a:t>page.frameLocator()</a:t>
            </a:r>
            <a:pPr algn="l" indent="0" marL="0">
              <a:lnSpc>
                <a:spcPts val="1750"/>
              </a:lnSpc>
              <a:buNone/>
            </a:pPr>
            <a:r>
              <a:rPr lang="en-US" sz="1350" dirty="0">
                <a:solidFill>
                  <a:srgbClr val="EBEDF0"/>
                </a:solidFill>
                <a:latin typeface="Geist" pitchFamily="34" charset="0"/>
                <a:ea typeface="Geist" pitchFamily="34" charset="-122"/>
                <a:cs typeface="Geist" pitchFamily="34" charset="-120"/>
              </a:rPr>
              <a:t> or </a:t>
            </a:r>
            <a:pPr algn="l" indent="0" marL="0">
              <a:lnSpc>
                <a:spcPts val="1750"/>
              </a:lnSpc>
              <a:buNone/>
            </a:pPr>
            <a:r>
              <a:rPr lang="en-US" sz="1350" dirty="0">
                <a:solidFill>
                  <a:srgbClr val="6296FF"/>
                </a:solidFill>
                <a:latin typeface="Geist" pitchFamily="34" charset="0"/>
                <a:ea typeface="Geist" pitchFamily="34" charset="-122"/>
                <a:cs typeface="Geist" pitchFamily="34" charset="-120"/>
              </a:rPr>
              <a:t>page.frame()</a:t>
            </a:r>
            <a:pPr algn="l" indent="0" marL="0">
              <a:lnSpc>
                <a:spcPts val="1750"/>
              </a:lnSpc>
              <a:buNone/>
            </a:pPr>
            <a:r>
              <a:rPr lang="en-US" sz="1350" dirty="0">
                <a:solidFill>
                  <a:srgbClr val="EBEDF0"/>
                </a:solidFill>
                <a:latin typeface="Geist" pitchFamily="34" charset="0"/>
                <a:ea typeface="Geist" pitchFamily="34" charset="-122"/>
                <a:cs typeface="Geist" pitchFamily="34" charset="-120"/>
              </a:rPr>
              <a:t> to access the target iframe</a:t>
            </a:r>
            <a:endParaRPr lang="en-US" sz="1350" dirty="0"/>
          </a:p>
        </p:txBody>
      </p:sp>
      <p:pic>
        <p:nvPicPr>
          <p:cNvPr id="9" name="Image 2" descr="preencoded.png">    </p:cNvPr>
          <p:cNvPicPr>
            <a:picLocks noChangeAspect="1"/>
          </p:cNvPicPr>
          <p:nvPr/>
        </p:nvPicPr>
        <p:blipFill>
          <a:blip r:embed="rId3"/>
          <a:stretch>
            <a:fillRect/>
          </a:stretch>
        </p:blipFill>
        <p:spPr>
          <a:xfrm>
            <a:off x="609362" y="3594854"/>
            <a:ext cx="870466" cy="1044654"/>
          </a:xfrm>
          <a:prstGeom prst="rect">
            <a:avLst/>
          </a:prstGeom>
        </p:spPr>
      </p:pic>
      <p:sp>
        <p:nvSpPr>
          <p:cNvPr id="10" name="Text 5"/>
          <p:cNvSpPr/>
          <p:nvPr/>
        </p:nvSpPr>
        <p:spPr>
          <a:xfrm>
            <a:off x="1653897" y="3768923"/>
            <a:ext cx="2481977" cy="282893"/>
          </a:xfrm>
          <a:prstGeom prst="rect">
            <a:avLst/>
          </a:prstGeom>
          <a:noFill/>
          <a:ln/>
        </p:spPr>
        <p:txBody>
          <a:bodyPr wrap="none" lIns="0" tIns="0" rIns="0" bIns="0" rtlCol="0" anchor="t"/>
          <a:lstStyle/>
          <a:p>
            <a:pPr algn="l" indent="0" marL="0">
              <a:lnSpc>
                <a:spcPts val="2200"/>
              </a:lnSpc>
              <a:buNone/>
            </a:pPr>
            <a:r>
              <a:rPr lang="en-US" sz="1700" b="1" dirty="0">
                <a:solidFill>
                  <a:srgbClr val="EBEDF0"/>
                </a:solidFill>
                <a:latin typeface="Geist Bold" pitchFamily="34" charset="0"/>
                <a:ea typeface="Geist Bold" pitchFamily="34" charset="-122"/>
                <a:cs typeface="Geist Bold" pitchFamily="34" charset="-120"/>
              </a:rPr>
              <a:t>Nested Frame Handling</a:t>
            </a:r>
            <a:endParaRPr lang="en-US" sz="1700" dirty="0"/>
          </a:p>
        </p:txBody>
      </p:sp>
      <p:sp>
        <p:nvSpPr>
          <p:cNvPr id="11" name="Text 6"/>
          <p:cNvSpPr/>
          <p:nvPr/>
        </p:nvSpPr>
        <p:spPr>
          <a:xfrm>
            <a:off x="1653897" y="4156234"/>
            <a:ext cx="12367141" cy="226219"/>
          </a:xfrm>
          <a:prstGeom prst="rect">
            <a:avLst/>
          </a:prstGeom>
          <a:noFill/>
          <a:ln/>
        </p:spPr>
        <p:txBody>
          <a:bodyPr wrap="none" lIns="0" tIns="0" rIns="0" bIns="0" rtlCol="0" anchor="t"/>
          <a:lstStyle/>
          <a:p>
            <a:pPr algn="l" indent="0" marL="0">
              <a:lnSpc>
                <a:spcPts val="1750"/>
              </a:lnSpc>
              <a:buNone/>
            </a:pPr>
            <a:r>
              <a:rPr lang="en-US" sz="1350" dirty="0">
                <a:solidFill>
                  <a:srgbClr val="EBEDF0"/>
                </a:solidFill>
                <a:latin typeface="Geist" pitchFamily="34" charset="0"/>
                <a:ea typeface="Geist" pitchFamily="34" charset="-122"/>
                <a:cs typeface="Geist" pitchFamily="34" charset="-120"/>
              </a:rPr>
              <a:t>Navigate deeper using </a:t>
            </a:r>
            <a:pPr algn="l" indent="0" marL="0">
              <a:lnSpc>
                <a:spcPts val="1750"/>
              </a:lnSpc>
              <a:buNone/>
            </a:pPr>
            <a:r>
              <a:rPr lang="en-US" sz="1350" dirty="0">
                <a:solidFill>
                  <a:srgbClr val="6296FF"/>
                </a:solidFill>
                <a:latin typeface="Geist" pitchFamily="34" charset="0"/>
                <a:ea typeface="Geist" pitchFamily="34" charset="-122"/>
                <a:cs typeface="Geist" pitchFamily="34" charset="-120"/>
              </a:rPr>
              <a:t>frame.childFrames()</a:t>
            </a:r>
            <a:pPr algn="l" indent="0" marL="0">
              <a:lnSpc>
                <a:spcPts val="1750"/>
              </a:lnSpc>
              <a:buNone/>
            </a:pPr>
            <a:r>
              <a:rPr lang="en-US" sz="1350" dirty="0">
                <a:solidFill>
                  <a:srgbClr val="EBEDF0"/>
                </a:solidFill>
                <a:latin typeface="Geist" pitchFamily="34" charset="0"/>
                <a:ea typeface="Geist" pitchFamily="34" charset="-122"/>
                <a:cs typeface="Geist" pitchFamily="34" charset="-120"/>
              </a:rPr>
              <a:t> for frames within frames</a:t>
            </a:r>
            <a:endParaRPr lang="en-US" sz="1350" dirty="0"/>
          </a:p>
        </p:txBody>
      </p:sp>
      <p:pic>
        <p:nvPicPr>
          <p:cNvPr id="12" name="Image 3" descr="preencoded.png">    </p:cNvPr>
          <p:cNvPicPr>
            <a:picLocks noChangeAspect="1"/>
          </p:cNvPicPr>
          <p:nvPr/>
        </p:nvPicPr>
        <p:blipFill>
          <a:blip r:embed="rId4"/>
          <a:stretch>
            <a:fillRect/>
          </a:stretch>
        </p:blipFill>
        <p:spPr>
          <a:xfrm>
            <a:off x="609362" y="4639508"/>
            <a:ext cx="870466" cy="1044654"/>
          </a:xfrm>
          <a:prstGeom prst="rect">
            <a:avLst/>
          </a:prstGeom>
        </p:spPr>
      </p:pic>
      <p:sp>
        <p:nvSpPr>
          <p:cNvPr id="13" name="Text 7"/>
          <p:cNvSpPr/>
          <p:nvPr/>
        </p:nvSpPr>
        <p:spPr>
          <a:xfrm>
            <a:off x="1653897" y="4813578"/>
            <a:ext cx="2176343" cy="282893"/>
          </a:xfrm>
          <a:prstGeom prst="rect">
            <a:avLst/>
          </a:prstGeom>
          <a:noFill/>
          <a:ln/>
        </p:spPr>
        <p:txBody>
          <a:bodyPr wrap="none" lIns="0" tIns="0" rIns="0" bIns="0" rtlCol="0" anchor="t"/>
          <a:lstStyle/>
          <a:p>
            <a:pPr algn="l" indent="0" marL="0">
              <a:lnSpc>
                <a:spcPts val="2200"/>
              </a:lnSpc>
              <a:buNone/>
            </a:pPr>
            <a:r>
              <a:rPr lang="en-US" sz="1700" b="1" dirty="0">
                <a:solidFill>
                  <a:srgbClr val="EBEDF0"/>
                </a:solidFill>
                <a:latin typeface="Geist Bold" pitchFamily="34" charset="0"/>
                <a:ea typeface="Geist Bold" pitchFamily="34" charset="-122"/>
                <a:cs typeface="Geist Bold" pitchFamily="34" charset="-120"/>
              </a:rPr>
              <a:t>Element Interaction</a:t>
            </a:r>
            <a:endParaRPr lang="en-US" sz="1700" dirty="0"/>
          </a:p>
        </p:txBody>
      </p:sp>
      <p:sp>
        <p:nvSpPr>
          <p:cNvPr id="14" name="Text 8"/>
          <p:cNvSpPr/>
          <p:nvPr/>
        </p:nvSpPr>
        <p:spPr>
          <a:xfrm>
            <a:off x="1653897" y="5200888"/>
            <a:ext cx="12367141" cy="226219"/>
          </a:xfrm>
          <a:prstGeom prst="rect">
            <a:avLst/>
          </a:prstGeom>
          <a:noFill/>
          <a:ln/>
        </p:spPr>
        <p:txBody>
          <a:bodyPr wrap="none" lIns="0" tIns="0" rIns="0" bIns="0" rtlCol="0" anchor="t"/>
          <a:lstStyle/>
          <a:p>
            <a:pPr algn="l" indent="0" marL="0">
              <a:lnSpc>
                <a:spcPts val="1750"/>
              </a:lnSpc>
              <a:buNone/>
            </a:pPr>
            <a:r>
              <a:rPr lang="en-US" sz="1350" dirty="0">
                <a:solidFill>
                  <a:srgbClr val="EBEDF0"/>
                </a:solidFill>
                <a:latin typeface="Geist" pitchFamily="34" charset="0"/>
                <a:ea typeface="Geist" pitchFamily="34" charset="-122"/>
                <a:cs typeface="Geist" pitchFamily="34" charset="-120"/>
              </a:rPr>
              <a:t>Perform actions on elements within the iframe context using standard Playwright methods</a:t>
            </a:r>
            <a:endParaRPr lang="en-US" sz="1350" dirty="0"/>
          </a:p>
        </p:txBody>
      </p:sp>
      <p:sp>
        <p:nvSpPr>
          <p:cNvPr id="15" name="Text 9"/>
          <p:cNvSpPr/>
          <p:nvPr/>
        </p:nvSpPr>
        <p:spPr>
          <a:xfrm>
            <a:off x="609362" y="6036707"/>
            <a:ext cx="9260681" cy="452438"/>
          </a:xfrm>
          <a:prstGeom prst="rect">
            <a:avLst/>
          </a:prstGeom>
          <a:noFill/>
          <a:ln/>
        </p:spPr>
        <p:txBody>
          <a:bodyPr wrap="square" lIns="0" tIns="0" rIns="0" bIns="0" rtlCol="0" anchor="t"/>
          <a:lstStyle/>
          <a:p>
            <a:pPr algn="l" indent="0" marL="0">
              <a:lnSpc>
                <a:spcPts val="1750"/>
              </a:lnSpc>
              <a:buNone/>
            </a:pPr>
            <a:r>
              <a:rPr lang="en-US" sz="1350" dirty="0">
                <a:solidFill>
                  <a:srgbClr val="EBEDF0"/>
                </a:solidFill>
                <a:latin typeface="Geist" pitchFamily="34" charset="0"/>
                <a:ea typeface="Geist" pitchFamily="34" charset="-122"/>
                <a:cs typeface="Geist" pitchFamily="34" charset="-120"/>
              </a:rPr>
              <a:t>When dealing with complex applications that contain nested iframes, you may encounter frames within frames. The </a:t>
            </a:r>
            <a:pPr algn="l" indent="0" marL="0">
              <a:lnSpc>
                <a:spcPts val="1750"/>
              </a:lnSpc>
              <a:buNone/>
            </a:pPr>
            <a:r>
              <a:rPr lang="en-US" sz="1350" dirty="0">
                <a:solidFill>
                  <a:srgbClr val="6296FF"/>
                </a:solidFill>
                <a:latin typeface="Geist" pitchFamily="34" charset="0"/>
                <a:ea typeface="Geist" pitchFamily="34" charset="-122"/>
                <a:cs typeface="Geist" pitchFamily="34" charset="-120"/>
              </a:rPr>
              <a:t>childFrames()</a:t>
            </a:r>
            <a:pPr algn="l" indent="0" marL="0">
              <a:lnSpc>
                <a:spcPts val="1750"/>
              </a:lnSpc>
              <a:buNone/>
            </a:pPr>
            <a:r>
              <a:rPr lang="en-US" sz="1350" dirty="0">
                <a:solidFill>
                  <a:srgbClr val="EBEDF0"/>
                </a:solidFill>
                <a:latin typeface="Geist" pitchFamily="34" charset="0"/>
                <a:ea typeface="Geist" pitchFamily="34" charset="-122"/>
                <a:cs typeface="Geist" pitchFamily="34" charset="-120"/>
              </a:rPr>
              <a:t> method allows you to access these nested structures systematically.</a:t>
            </a:r>
            <a:endParaRPr lang="en-US" sz="1350" dirty="0"/>
          </a:p>
        </p:txBody>
      </p:sp>
      <p:sp>
        <p:nvSpPr>
          <p:cNvPr id="16" name="Text 10"/>
          <p:cNvSpPr/>
          <p:nvPr/>
        </p:nvSpPr>
        <p:spPr>
          <a:xfrm>
            <a:off x="609362" y="6645831"/>
            <a:ext cx="9260681" cy="678656"/>
          </a:xfrm>
          <a:prstGeom prst="rect">
            <a:avLst/>
          </a:prstGeom>
          <a:noFill/>
          <a:ln/>
        </p:spPr>
        <p:txBody>
          <a:bodyPr wrap="square" lIns="0" tIns="0" rIns="0" bIns="0" rtlCol="0" anchor="t"/>
          <a:lstStyle/>
          <a:p>
            <a:pPr algn="l" indent="0" marL="0">
              <a:lnSpc>
                <a:spcPts val="1750"/>
              </a:lnSpc>
              <a:buNone/>
            </a:pPr>
            <a:r>
              <a:rPr lang="en-US" sz="1350" dirty="0">
                <a:solidFill>
                  <a:srgbClr val="EBEDF0"/>
                </a:solidFill>
                <a:latin typeface="Geist" pitchFamily="34" charset="0"/>
                <a:ea typeface="Geist" pitchFamily="34" charset="-122"/>
                <a:cs typeface="Geist" pitchFamily="34" charset="-120"/>
              </a:rPr>
              <a:t>Remember that each frame operates in its own context, so elements within an iframe must be accessed through the appropriate frame reference. This isolation ensures security but requires careful navigation in your test automation scripts.</a:t>
            </a:r>
            <a:endParaRPr lang="en-US" sz="1350" dirty="0"/>
          </a:p>
        </p:txBody>
      </p:sp>
      <p:sp>
        <p:nvSpPr>
          <p:cNvPr id="17" name="Shape 11"/>
          <p:cNvSpPr/>
          <p:nvPr/>
        </p:nvSpPr>
        <p:spPr>
          <a:xfrm>
            <a:off x="10302478" y="6075878"/>
            <a:ext cx="3726061" cy="1366123"/>
          </a:xfrm>
          <a:prstGeom prst="roundRect">
            <a:avLst>
              <a:gd name="adj" fmla="val 5353"/>
            </a:avLst>
          </a:prstGeom>
          <a:solidFill>
            <a:srgbClr val="183A13"/>
          </a:solidFill>
          <a:ln/>
        </p:spPr>
      </p:sp>
      <p:pic>
        <p:nvPicPr>
          <p:cNvPr id="18" name="Image 4" descr="preencoded.png">    </p:cNvPr>
          <p:cNvPicPr>
            <a:picLocks noChangeAspect="1"/>
          </p:cNvPicPr>
          <p:nvPr/>
        </p:nvPicPr>
        <p:blipFill>
          <a:blip r:embed="rId5"/>
          <a:stretch>
            <a:fillRect/>
          </a:stretch>
        </p:blipFill>
        <p:spPr>
          <a:xfrm>
            <a:off x="10476548" y="6308646"/>
            <a:ext cx="217527" cy="174069"/>
          </a:xfrm>
          <a:prstGeom prst="rect">
            <a:avLst/>
          </a:prstGeom>
        </p:spPr>
      </p:pic>
      <p:sp>
        <p:nvSpPr>
          <p:cNvPr id="19" name="Text 12"/>
          <p:cNvSpPr/>
          <p:nvPr/>
        </p:nvSpPr>
        <p:spPr>
          <a:xfrm>
            <a:off x="10868144" y="6293406"/>
            <a:ext cx="2986326" cy="904875"/>
          </a:xfrm>
          <a:prstGeom prst="rect">
            <a:avLst/>
          </a:prstGeom>
          <a:noFill/>
          <a:ln/>
        </p:spPr>
        <p:txBody>
          <a:bodyPr wrap="square" lIns="0" tIns="0" rIns="0" bIns="0" rtlCol="0" anchor="t"/>
          <a:lstStyle/>
          <a:p>
            <a:pPr algn="l" indent="0" marL="0">
              <a:lnSpc>
                <a:spcPts val="1750"/>
              </a:lnSpc>
              <a:buNone/>
            </a:pPr>
            <a:r>
              <a:rPr lang="en-US" sz="1350" b="1" dirty="0">
                <a:solidFill>
                  <a:srgbClr val="FFFFFF"/>
                </a:solidFill>
                <a:latin typeface="Geist" pitchFamily="34" charset="0"/>
                <a:ea typeface="Geist" pitchFamily="34" charset="-122"/>
                <a:cs typeface="Geist" pitchFamily="34" charset="-120"/>
              </a:rPr>
              <a:t>Success Tip:</a:t>
            </a:r>
            <a:pPr algn="l" indent="0" marL="0">
              <a:lnSpc>
                <a:spcPts val="1750"/>
              </a:lnSpc>
              <a:buNone/>
            </a:pPr>
            <a:r>
              <a:rPr lang="en-US" sz="1350" dirty="0">
                <a:solidFill>
                  <a:srgbClr val="FFFFFF"/>
                </a:solidFill>
                <a:latin typeface="Geist" pitchFamily="34" charset="0"/>
                <a:ea typeface="Geist" pitchFamily="34" charset="-122"/>
                <a:cs typeface="Geist" pitchFamily="34" charset="-120"/>
              </a:rPr>
              <a:t> Always verify frame loading before attempting element interactions to avoid timing issues in your tests.</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2025-09-14T17:17:31Z</dcterms:created>
  <dcterms:modified xsi:type="dcterms:W3CDTF">2025-09-14T17:17:31Z</dcterms:modified>
</cp:coreProperties>
</file>